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3" r:id="rId11"/>
    <p:sldId id="265" r:id="rId12"/>
    <p:sldId id="264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D8DA-9621-401D-8BF3-F32A2FF21BC3}" type="datetimeFigureOut">
              <a:rPr lang="cs-CZ" smtClean="0"/>
              <a:pPr/>
              <a:t>7.11.2016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AD02-81CE-4FB8-B2B7-68A5D3B274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D8DA-9621-401D-8BF3-F32A2FF21BC3}" type="datetimeFigureOut">
              <a:rPr lang="cs-CZ" smtClean="0"/>
              <a:pPr/>
              <a:t>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AD02-81CE-4FB8-B2B7-68A5D3B274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D8DA-9621-401D-8BF3-F32A2FF21BC3}" type="datetimeFigureOut">
              <a:rPr lang="cs-CZ" smtClean="0"/>
              <a:pPr/>
              <a:t>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AD02-81CE-4FB8-B2B7-68A5D3B274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D8DA-9621-401D-8BF3-F32A2FF21BC3}" type="datetimeFigureOut">
              <a:rPr lang="cs-CZ" smtClean="0"/>
              <a:pPr/>
              <a:t>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AD02-81CE-4FB8-B2B7-68A5D3B274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D8DA-9621-401D-8BF3-F32A2FF21BC3}" type="datetimeFigureOut">
              <a:rPr lang="cs-CZ" smtClean="0"/>
              <a:pPr/>
              <a:t>7.11.2016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AD02-81CE-4FB8-B2B7-68A5D3B274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D8DA-9621-401D-8BF3-F32A2FF21BC3}" type="datetimeFigureOut">
              <a:rPr lang="cs-CZ" smtClean="0"/>
              <a:pPr/>
              <a:t>7.11.2016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AD02-81CE-4FB8-B2B7-68A5D3B274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D8DA-9621-401D-8BF3-F32A2FF21BC3}" type="datetimeFigureOut">
              <a:rPr lang="cs-CZ" smtClean="0"/>
              <a:pPr/>
              <a:t>7.11.2016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AD02-81CE-4FB8-B2B7-68A5D3B274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D8DA-9621-401D-8BF3-F32A2FF21BC3}" type="datetimeFigureOut">
              <a:rPr lang="cs-CZ" smtClean="0"/>
              <a:pPr/>
              <a:t>7.11.2016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AD02-81CE-4FB8-B2B7-68A5D3B274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D8DA-9621-401D-8BF3-F32A2FF21BC3}" type="datetimeFigureOut">
              <a:rPr lang="cs-CZ" smtClean="0"/>
              <a:pPr/>
              <a:t>7.11.2016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AD02-81CE-4FB8-B2B7-68A5D3B274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D8DA-9621-401D-8BF3-F32A2FF21BC3}" type="datetimeFigureOut">
              <a:rPr lang="cs-CZ" smtClean="0"/>
              <a:pPr/>
              <a:t>7.11.2016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EAD02-81CE-4FB8-B2B7-68A5D3B274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DD8DA-9621-401D-8BF3-F32A2FF21BC3}" type="datetimeFigureOut">
              <a:rPr lang="cs-CZ" smtClean="0"/>
              <a:pPr/>
              <a:t>7.11.2016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CEAD02-81CE-4FB8-B2B7-68A5D3B2746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7DD8DA-9621-401D-8BF3-F32A2FF21BC3}" type="datetimeFigureOut">
              <a:rPr lang="cs-CZ" smtClean="0"/>
              <a:pPr/>
              <a:t>7.11.2016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CEAD02-81CE-4FB8-B2B7-68A5D3B2746C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ptikasiloe.eu/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51720" y="2060848"/>
            <a:ext cx="4896544" cy="1828800"/>
          </a:xfrm>
        </p:spPr>
        <p:txBody>
          <a:bodyPr/>
          <a:lstStyle/>
          <a:p>
            <a:pPr algn="ctr"/>
            <a:r>
              <a:rPr lang="sk-SK" sz="6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ŠOŠOVKY</a:t>
            </a:r>
            <a:r>
              <a:rPr lang="sk-SK" dirty="0" smtClean="0"/>
              <a:t>			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sk-SK" sz="4800" dirty="0" smtClean="0">
              <a:solidFill>
                <a:srgbClr val="FF0000"/>
              </a:solidFill>
              <a:latin typeface="Bodoni MT Poster Compressed" pitchFamily="18" charset="0"/>
            </a:endParaRPr>
          </a:p>
          <a:p>
            <a:pPr algn="ctr"/>
            <a:r>
              <a:rPr lang="sk-SK" sz="4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Rozptylky a spojky</a:t>
            </a:r>
            <a:endParaRPr lang="cs-CZ" sz="4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4762872" cy="938368"/>
          </a:xfrm>
        </p:spPr>
        <p:txBody>
          <a:bodyPr>
            <a:normAutofit/>
          </a:bodyPr>
          <a:lstStyle/>
          <a:p>
            <a:r>
              <a:rPr lang="sk-SK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Využitie šošoviek</a:t>
            </a:r>
            <a:endParaRPr lang="cs-CZ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i="1" dirty="0" err="1" smtClean="0"/>
              <a:t>Okuliare</a:t>
            </a:r>
            <a:r>
              <a:rPr lang="cs-CZ" sz="2000" i="1" dirty="0" smtClean="0"/>
              <a:t>  </a:t>
            </a:r>
          </a:p>
          <a:p>
            <a:r>
              <a:rPr lang="cs-CZ" sz="2000" i="1" dirty="0" smtClean="0"/>
              <a:t>Lupy </a:t>
            </a:r>
          </a:p>
          <a:p>
            <a:r>
              <a:rPr lang="cs-CZ" sz="2000" i="1" dirty="0" err="1" smtClean="0"/>
              <a:t>Ďalekohľady</a:t>
            </a:r>
            <a:r>
              <a:rPr lang="cs-CZ" sz="2000" i="1" dirty="0" smtClean="0"/>
              <a:t> </a:t>
            </a:r>
          </a:p>
          <a:p>
            <a:r>
              <a:rPr lang="cs-CZ" sz="2000" i="1" dirty="0" smtClean="0"/>
              <a:t>Mikroskopy </a:t>
            </a:r>
          </a:p>
          <a:p>
            <a:r>
              <a:rPr lang="cs-CZ" sz="2000" dirty="0" smtClean="0"/>
              <a:t>Rozličné optické a </a:t>
            </a:r>
            <a:r>
              <a:rPr lang="cs-CZ" sz="2000" dirty="0" err="1" smtClean="0"/>
              <a:t>meracie</a:t>
            </a:r>
            <a:r>
              <a:rPr lang="cs-CZ" sz="2000" dirty="0" smtClean="0"/>
              <a:t> </a:t>
            </a:r>
            <a:r>
              <a:rPr lang="cs-CZ" sz="2000" dirty="0" err="1" smtClean="0"/>
              <a:t>prístroje</a:t>
            </a:r>
            <a:r>
              <a:rPr lang="cs-CZ" sz="2000" dirty="0" smtClean="0"/>
              <a:t> (teodolit, heliograf …)*</a:t>
            </a:r>
          </a:p>
          <a:p>
            <a:r>
              <a:rPr lang="cs-CZ" sz="2000" i="1" dirty="0" smtClean="0"/>
              <a:t>Mechaniky na </a:t>
            </a:r>
            <a:r>
              <a:rPr lang="cs-CZ" sz="2000" i="1" dirty="0" err="1" smtClean="0"/>
              <a:t>čítanie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kompaktných</a:t>
            </a:r>
            <a:r>
              <a:rPr lang="cs-CZ" sz="2000" i="1" dirty="0" smtClean="0"/>
              <a:t>  </a:t>
            </a:r>
            <a:r>
              <a:rPr lang="cs-CZ" sz="2000" i="1" dirty="0" err="1" smtClean="0"/>
              <a:t>diskov</a:t>
            </a:r>
            <a:r>
              <a:rPr lang="cs-CZ" sz="2000" i="1" dirty="0" smtClean="0"/>
              <a:t>, DVD a </a:t>
            </a:r>
            <a:r>
              <a:rPr lang="cs-CZ" sz="2000" i="1" dirty="0" err="1" smtClean="0"/>
              <a:t>diskov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Blu</a:t>
            </a:r>
            <a:r>
              <a:rPr lang="cs-CZ" sz="2000" i="1" dirty="0" smtClean="0"/>
              <a:t>-</a:t>
            </a:r>
            <a:r>
              <a:rPr lang="cs-CZ" sz="2000" i="1" dirty="0" err="1" smtClean="0"/>
              <a:t>ray</a:t>
            </a:r>
            <a:r>
              <a:rPr lang="cs-CZ" sz="2000" i="1" dirty="0" smtClean="0"/>
              <a:t> (</a:t>
            </a:r>
            <a:r>
              <a:rPr lang="cs-CZ" sz="2000" i="1" dirty="0" err="1" smtClean="0"/>
              <a:t>používajú</a:t>
            </a:r>
            <a:r>
              <a:rPr lang="cs-CZ" sz="2000" i="1" dirty="0" smtClean="0"/>
              <a:t> plastové </a:t>
            </a:r>
            <a:r>
              <a:rPr lang="cs-CZ" sz="2000" i="1" dirty="0" err="1" smtClean="0"/>
              <a:t>šošovky</a:t>
            </a:r>
            <a:r>
              <a:rPr lang="cs-CZ" sz="2000" i="1" dirty="0" smtClean="0"/>
              <a:t>)</a:t>
            </a:r>
          </a:p>
          <a:p>
            <a:r>
              <a:rPr lang="sk-SK" sz="2000" i="1" dirty="0" smtClean="0"/>
              <a:t>Fotoaparáty</a:t>
            </a:r>
            <a:endParaRPr lang="cs-CZ" sz="2000" i="1" dirty="0" smtClean="0"/>
          </a:p>
          <a:p>
            <a:endParaRPr lang="cs-CZ" sz="2000" i="1" dirty="0" smtClean="0"/>
          </a:p>
          <a:p>
            <a:endParaRPr lang="cs-CZ" sz="2000" i="1" dirty="0"/>
          </a:p>
        </p:txBody>
      </p:sp>
      <p:pic>
        <p:nvPicPr>
          <p:cNvPr id="2050" name="Picture 2" descr="http://mikelperez.wikispaces.com/file/view/lup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1910242" cy="238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zdravie.mojanitra.sk/images/clanky/vata/30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356" y="2164676"/>
            <a:ext cx="1465620" cy="11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hermes.sk/sub/hermes.sk/shop/product/zeiss-dalekohlad-victory-10x56tfl-53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780928"/>
            <a:ext cx="1964896" cy="150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tpd.sk/products/23324-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428" y="3314819"/>
            <a:ext cx="2249835" cy="96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.idnes.cz/07/041/gal/VSE1a1f5a_stabi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4460027"/>
            <a:ext cx="1747231" cy="120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trekshop.cz/img/mikroskop-bresser-biodiscover-20-1280x-5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665" y="4460025"/>
            <a:ext cx="1561890" cy="230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nd01.jxs.cz/669/577/6922406fd5_40744076_o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20688"/>
            <a:ext cx="2057036" cy="154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files.agem.sk/mainpict/a_d/bepm78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9" y="620688"/>
            <a:ext cx="2057036" cy="201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úbor:SovietTheodol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682" y="3394643"/>
            <a:ext cx="2353444" cy="310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683568" y="4024586"/>
            <a:ext cx="4176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Teodolit</a:t>
            </a:r>
            <a:r>
              <a:rPr lang="sk-SK" dirty="0"/>
              <a:t> je </a:t>
            </a:r>
            <a:r>
              <a:rPr lang="sk-SK" dirty="0" smtClean="0"/>
              <a:t>prístroj</a:t>
            </a:r>
            <a:r>
              <a:rPr lang="sk-SK" dirty="0"/>
              <a:t> na presné meranie a vytyčovanie vodorovných a výškových uhlov ľubovoľnej veľkosti</a:t>
            </a:r>
            <a:r>
              <a:rPr lang="sk-SK" dirty="0" smtClean="0"/>
              <a:t>.</a:t>
            </a:r>
          </a:p>
          <a:p>
            <a:endParaRPr lang="sk-SK" dirty="0"/>
          </a:p>
          <a:p>
            <a:endParaRPr lang="sk-SK" dirty="0" smtClean="0"/>
          </a:p>
          <a:p>
            <a:r>
              <a:rPr lang="sk-SK" dirty="0" err="1" smtClean="0"/>
              <a:t>www.wikipedia.sk</a:t>
            </a:r>
            <a:endParaRPr lang="sk-SK" dirty="0"/>
          </a:p>
        </p:txBody>
      </p:sp>
      <p:sp>
        <p:nvSpPr>
          <p:cNvPr id="3" name="BlokTextu 2"/>
          <p:cNvSpPr txBox="1"/>
          <p:nvPr/>
        </p:nvSpPr>
        <p:spPr>
          <a:xfrm>
            <a:off x="683568" y="764704"/>
            <a:ext cx="381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/>
              <a:t>Slnkomer</a:t>
            </a:r>
            <a:r>
              <a:rPr lang="sk-SK" dirty="0"/>
              <a:t> (</a:t>
            </a:r>
            <a:r>
              <a:rPr lang="sk-SK" dirty="0" err="1"/>
              <a:t>heliograf</a:t>
            </a:r>
            <a:r>
              <a:rPr lang="sk-SK" dirty="0"/>
              <a:t>, </a:t>
            </a:r>
            <a:r>
              <a:rPr lang="sk-SK" dirty="0" err="1"/>
              <a:t>solarimeter</a:t>
            </a:r>
            <a:r>
              <a:rPr lang="sk-SK" dirty="0"/>
              <a:t>) je jednoduchý </a:t>
            </a:r>
            <a:r>
              <a:rPr lang="sk-SK" dirty="0" smtClean="0"/>
              <a:t>prístroj, </a:t>
            </a:r>
            <a:r>
              <a:rPr lang="sk-SK" dirty="0"/>
              <a:t>ktorý slúži na meranie dĺžky </a:t>
            </a:r>
            <a:r>
              <a:rPr lang="sk-SK" dirty="0" smtClean="0"/>
              <a:t>slnečného svitu, </a:t>
            </a:r>
            <a:r>
              <a:rPr lang="sk-SK" dirty="0"/>
              <a:t>nie však intenzity žiarenia </a:t>
            </a:r>
            <a:r>
              <a:rPr lang="sk-SK" dirty="0" smtClean="0"/>
              <a:t>slnka. </a:t>
            </a:r>
            <a:r>
              <a:rPr lang="sk-SK" dirty="0"/>
              <a:t>Jeho hlavnou súčasťou je sklenená </a:t>
            </a:r>
            <a:r>
              <a:rPr lang="sk-SK" dirty="0" smtClean="0"/>
              <a:t>guľa, </a:t>
            </a:r>
            <a:r>
              <a:rPr lang="sk-SK" dirty="0"/>
              <a:t>pôsobiaca ako </a:t>
            </a:r>
            <a:r>
              <a:rPr lang="sk-SK" dirty="0" smtClean="0"/>
              <a:t>šošovka</a:t>
            </a:r>
            <a:r>
              <a:rPr lang="sk-SK" dirty="0"/>
              <a:t> - spojka, ktorá sústreďuje lúče do jedného miesta, takže dochádza k vypáleniu stopy na mernú </a:t>
            </a:r>
            <a:r>
              <a:rPr lang="sk-SK" dirty="0" smtClean="0"/>
              <a:t>pásku</a:t>
            </a:r>
            <a:r>
              <a:rPr lang="sk-SK" dirty="0"/>
              <a:t> umiestnenú za šošovkou.</a:t>
            </a:r>
          </a:p>
        </p:txBody>
      </p:sp>
      <p:pic>
        <p:nvPicPr>
          <p:cNvPr id="1028" name="Picture 4" descr="Heliogr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658" y="764704"/>
            <a:ext cx="20955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68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96287" y="5229200"/>
            <a:ext cx="4038600" cy="4434840"/>
          </a:xfrm>
        </p:spPr>
        <p:txBody>
          <a:bodyPr/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pPr marL="0" indent="0">
              <a:buNone/>
            </a:pPr>
            <a:endParaRPr lang="sk-SK" dirty="0" smtClean="0"/>
          </a:p>
        </p:txBody>
      </p:sp>
      <p:sp>
        <p:nvSpPr>
          <p:cNvPr id="5" name="Obdélník 4"/>
          <p:cNvSpPr/>
          <p:nvPr/>
        </p:nvSpPr>
        <p:spPr>
          <a:xfrm>
            <a:off x="628427" y="2967335"/>
            <a:ext cx="7887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Ďakujem</a:t>
            </a:r>
            <a:r>
              <a:rPr lang="cs-CZ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za </a:t>
            </a:r>
            <a:r>
              <a:rPr lang="cs-CZ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pozornosť</a:t>
            </a:r>
            <a:r>
              <a:rPr lang="cs-CZ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!</a:t>
            </a:r>
            <a:endParaRPr lang="cs-CZ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3528392" cy="998984"/>
          </a:xfrm>
        </p:spPr>
        <p:txBody>
          <a:bodyPr/>
          <a:lstStyle/>
          <a:p>
            <a:r>
              <a:rPr lang="sk-SK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Šošovky</a:t>
            </a:r>
            <a:endParaRPr lang="cs-CZ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9954" y="1556793"/>
            <a:ext cx="5264174" cy="2549975"/>
          </a:xfrm>
        </p:spPr>
        <p:txBody>
          <a:bodyPr>
            <a:normAutofit/>
          </a:bodyPr>
          <a:lstStyle/>
          <a:p>
            <a:r>
              <a:rPr lang="cs-CZ" sz="2000" i="1" dirty="0" err="1" smtClean="0"/>
              <a:t>Šošovka</a:t>
            </a:r>
            <a:r>
              <a:rPr lang="cs-CZ" sz="2000" i="1" dirty="0" smtClean="0"/>
              <a:t> je </a:t>
            </a:r>
            <a:r>
              <a:rPr lang="cs-CZ" sz="2000" i="1" dirty="0" err="1" smtClean="0"/>
              <a:t>priehľadné</a:t>
            </a:r>
            <a:r>
              <a:rPr lang="cs-CZ" sz="2000" i="1" dirty="0" smtClean="0"/>
              <a:t> rovnorodé </a:t>
            </a:r>
            <a:r>
              <a:rPr lang="cs-CZ" sz="2000" i="1" dirty="0" err="1" smtClean="0"/>
              <a:t>prostredie</a:t>
            </a:r>
            <a:r>
              <a:rPr lang="cs-CZ" sz="2000" i="1" dirty="0" smtClean="0"/>
              <a:t>, ohraničené </a:t>
            </a:r>
            <a:r>
              <a:rPr lang="cs-CZ" sz="2000" i="1" dirty="0" err="1" smtClean="0"/>
              <a:t>dvoma</a:t>
            </a:r>
            <a:r>
              <a:rPr lang="cs-CZ" sz="2000" i="1" dirty="0" smtClean="0"/>
              <a:t> </a:t>
            </a:r>
            <a:r>
              <a:rPr lang="cs-CZ" sz="2000" i="1" dirty="0" err="1" smtClean="0"/>
              <a:t>guľovými</a:t>
            </a:r>
            <a:r>
              <a:rPr lang="cs-CZ" sz="2000" i="1" dirty="0" smtClean="0"/>
              <a:t> plochami </a:t>
            </a:r>
            <a:r>
              <a:rPr lang="cs-CZ" sz="2000" i="1" dirty="0" err="1" smtClean="0"/>
              <a:t>alebo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guľovou</a:t>
            </a:r>
            <a:r>
              <a:rPr lang="cs-CZ" sz="2000" i="1" dirty="0" smtClean="0"/>
              <a:t>  a rovinou plochou</a:t>
            </a:r>
            <a:r>
              <a:rPr lang="cs-CZ" sz="2000" i="1" dirty="0"/>
              <a:t>.</a:t>
            </a:r>
            <a:endParaRPr lang="cs-CZ" sz="2000" i="1" dirty="0" smtClean="0"/>
          </a:p>
          <a:p>
            <a:endParaRPr lang="cs-CZ" sz="2000" i="1" dirty="0" smtClean="0"/>
          </a:p>
          <a:p>
            <a:r>
              <a:rPr lang="cs-CZ" sz="2000" i="1" dirty="0" smtClean="0">
                <a:solidFill>
                  <a:srgbClr val="0070C0"/>
                </a:solidFill>
              </a:rPr>
              <a:t>Je to </a:t>
            </a:r>
            <a:r>
              <a:rPr lang="cs-CZ" sz="2000" i="1" dirty="0" err="1" smtClean="0">
                <a:solidFill>
                  <a:srgbClr val="0070C0"/>
                </a:solidFill>
              </a:rPr>
              <a:t>predmet</a:t>
            </a:r>
            <a:r>
              <a:rPr lang="cs-CZ" sz="2000" i="1" dirty="0" smtClean="0">
                <a:solidFill>
                  <a:srgbClr val="0070C0"/>
                </a:solidFill>
              </a:rPr>
              <a:t> z </a:t>
            </a:r>
            <a:r>
              <a:rPr lang="cs-CZ" sz="2000" i="1" dirty="0" err="1" smtClean="0">
                <a:solidFill>
                  <a:srgbClr val="0070C0"/>
                </a:solidFill>
              </a:rPr>
              <a:t>priehľadného</a:t>
            </a:r>
            <a:r>
              <a:rPr lang="cs-CZ" sz="2000" i="1" dirty="0" smtClean="0">
                <a:solidFill>
                  <a:srgbClr val="0070C0"/>
                </a:solidFill>
              </a:rPr>
              <a:t> materiálu </a:t>
            </a:r>
            <a:r>
              <a:rPr lang="cs-CZ" sz="2000" i="1" dirty="0" err="1" smtClean="0">
                <a:solidFill>
                  <a:srgbClr val="0070C0"/>
                </a:solidFill>
              </a:rPr>
              <a:t>slúžiaci</a:t>
            </a:r>
            <a:r>
              <a:rPr lang="cs-CZ" sz="2000" i="1" dirty="0" smtClean="0">
                <a:solidFill>
                  <a:srgbClr val="0070C0"/>
                </a:solidFill>
              </a:rPr>
              <a:t> v </a:t>
            </a:r>
            <a:r>
              <a:rPr lang="cs-CZ" sz="2000" i="1" dirty="0" err="1" smtClean="0">
                <a:solidFill>
                  <a:srgbClr val="0070C0"/>
                </a:solidFill>
              </a:rPr>
              <a:t>optike</a:t>
            </a:r>
            <a:r>
              <a:rPr lang="cs-CZ" sz="2000" i="1" dirty="0" smtClean="0">
                <a:solidFill>
                  <a:srgbClr val="0070C0"/>
                </a:solidFill>
              </a:rPr>
              <a:t>, </a:t>
            </a:r>
            <a:r>
              <a:rPr lang="cs-CZ" sz="2000" i="1" dirty="0" err="1" smtClean="0">
                <a:solidFill>
                  <a:srgbClr val="0070C0"/>
                </a:solidFill>
              </a:rPr>
              <a:t>alebo</a:t>
            </a:r>
            <a:r>
              <a:rPr lang="cs-CZ" sz="2000" i="1" dirty="0" smtClean="0">
                <a:solidFill>
                  <a:srgbClr val="0070C0"/>
                </a:solidFill>
              </a:rPr>
              <a:t> v </a:t>
            </a:r>
            <a:r>
              <a:rPr lang="cs-CZ" sz="2000" i="1" dirty="0" err="1" smtClean="0">
                <a:solidFill>
                  <a:srgbClr val="0070C0"/>
                </a:solidFill>
              </a:rPr>
              <a:t>iných</a:t>
            </a:r>
            <a:r>
              <a:rPr lang="cs-CZ" sz="2000" i="1" dirty="0" smtClean="0">
                <a:solidFill>
                  <a:srgbClr val="0070C0"/>
                </a:solidFill>
              </a:rPr>
              <a:t> </a:t>
            </a:r>
            <a:r>
              <a:rPr lang="cs-CZ" sz="2000" i="1" dirty="0" err="1" smtClean="0">
                <a:solidFill>
                  <a:srgbClr val="0070C0"/>
                </a:solidFill>
              </a:rPr>
              <a:t>prípadoch</a:t>
            </a:r>
            <a:r>
              <a:rPr lang="cs-CZ" sz="2000" i="1" dirty="0" smtClean="0">
                <a:solidFill>
                  <a:srgbClr val="0070C0"/>
                </a:solidFill>
              </a:rPr>
              <a:t> na </a:t>
            </a:r>
            <a:r>
              <a:rPr lang="cs-CZ" sz="2000" i="1" dirty="0" err="1" smtClean="0">
                <a:solidFill>
                  <a:srgbClr val="0070C0"/>
                </a:solidFill>
              </a:rPr>
              <a:t>ovplyvnenie</a:t>
            </a:r>
            <a:r>
              <a:rPr lang="cs-CZ" sz="2000" i="1" dirty="0" smtClean="0">
                <a:solidFill>
                  <a:srgbClr val="0070C0"/>
                </a:solidFill>
              </a:rPr>
              <a:t> </a:t>
            </a:r>
            <a:r>
              <a:rPr lang="cs-CZ" sz="2000" i="1" dirty="0" err="1" smtClean="0">
                <a:solidFill>
                  <a:srgbClr val="0070C0"/>
                </a:solidFill>
              </a:rPr>
              <a:t>šírenia</a:t>
            </a:r>
            <a:r>
              <a:rPr lang="cs-CZ" sz="2000" i="1" dirty="0" smtClean="0">
                <a:solidFill>
                  <a:srgbClr val="0070C0"/>
                </a:solidFill>
              </a:rPr>
              <a:t> </a:t>
            </a:r>
            <a:r>
              <a:rPr lang="cs-CZ" sz="2000" i="1" dirty="0" err="1" smtClean="0">
                <a:solidFill>
                  <a:srgbClr val="0070C0"/>
                </a:solidFill>
              </a:rPr>
              <a:t>svetla</a:t>
            </a:r>
            <a:r>
              <a:rPr lang="cs-CZ" sz="2000" i="1" dirty="0" smtClean="0">
                <a:solidFill>
                  <a:srgbClr val="0070C0"/>
                </a:solidFill>
              </a:rPr>
              <a:t>.</a:t>
            </a:r>
          </a:p>
          <a:p>
            <a:endParaRPr lang="sk-SK" sz="2000" i="1" dirty="0" smtClean="0"/>
          </a:p>
          <a:p>
            <a:endParaRPr lang="cs-CZ" sz="2000" i="1" dirty="0" smtClean="0"/>
          </a:p>
          <a:p>
            <a:endParaRPr lang="cs-CZ" sz="2000" i="1" dirty="0"/>
          </a:p>
        </p:txBody>
      </p:sp>
      <p:pic>
        <p:nvPicPr>
          <p:cNvPr id="1026" name="Picture 2" descr="C:\Documents and Settings\ja\Desktop\BiconvexLen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6078" y="3717032"/>
            <a:ext cx="1949748" cy="1918337"/>
          </a:xfrm>
          <a:prstGeom prst="rect">
            <a:avLst/>
          </a:prstGeom>
          <a:noFill/>
        </p:spPr>
      </p:pic>
      <p:pic>
        <p:nvPicPr>
          <p:cNvPr id="3074" name="Picture 2" descr="http://www.meopta.com/res/dwe-files/14040417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19208"/>
            <a:ext cx="3382938" cy="171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hiraxshop.sk/images-data/active/12_sosovky-kola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36712"/>
            <a:ext cx="2337504" cy="232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optikatitus.sk/fotky10715/ok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640" y="4545472"/>
            <a:ext cx="2256185" cy="150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4532734" cy="978448"/>
          </a:xfrm>
        </p:spPr>
        <p:txBody>
          <a:bodyPr/>
          <a:lstStyle/>
          <a:p>
            <a:r>
              <a:rPr lang="sk-SK" dirty="0" smtClean="0">
                <a:solidFill>
                  <a:srgbClr val="00B0F0"/>
                </a:solidFill>
              </a:rPr>
              <a:t>Zloženie šošovky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528" y="2698850"/>
            <a:ext cx="4254624" cy="3741163"/>
          </a:xfrm>
        </p:spPr>
        <p:txBody>
          <a:bodyPr>
            <a:normAutofit/>
          </a:bodyPr>
          <a:lstStyle/>
          <a:p>
            <a:r>
              <a:rPr lang="cs-CZ" sz="2000" i="1" dirty="0" err="1" smtClean="0">
                <a:solidFill>
                  <a:srgbClr val="0070C0"/>
                </a:solidFill>
              </a:rPr>
              <a:t>Šošovky</a:t>
            </a:r>
            <a:r>
              <a:rPr lang="cs-CZ" sz="2000" i="1" dirty="0" smtClean="0">
                <a:solidFill>
                  <a:srgbClr val="0070C0"/>
                </a:solidFill>
              </a:rPr>
              <a:t> </a:t>
            </a:r>
            <a:r>
              <a:rPr lang="cs-CZ" sz="2000" i="1" dirty="0" err="1" smtClean="0">
                <a:solidFill>
                  <a:srgbClr val="0070C0"/>
                </a:solidFill>
              </a:rPr>
              <a:t>sú</a:t>
            </a:r>
            <a:r>
              <a:rPr lang="cs-CZ" sz="2000" i="1" dirty="0" smtClean="0">
                <a:solidFill>
                  <a:srgbClr val="0070C0"/>
                </a:solidFill>
              </a:rPr>
              <a:t> </a:t>
            </a:r>
            <a:r>
              <a:rPr lang="cs-CZ" sz="2000" i="1" dirty="0" err="1" smtClean="0">
                <a:solidFill>
                  <a:srgbClr val="0070C0"/>
                </a:solidFill>
              </a:rPr>
              <a:t>najčastejšie</a:t>
            </a:r>
            <a:r>
              <a:rPr lang="cs-CZ" sz="2000" i="1" dirty="0" smtClean="0">
                <a:solidFill>
                  <a:srgbClr val="0070C0"/>
                </a:solidFill>
              </a:rPr>
              <a:t> </a:t>
            </a:r>
            <a:r>
              <a:rPr lang="cs-CZ" sz="2000" i="1" dirty="0" err="1" smtClean="0">
                <a:solidFill>
                  <a:srgbClr val="0070C0"/>
                </a:solidFill>
              </a:rPr>
              <a:t>sklenené</a:t>
            </a:r>
            <a:r>
              <a:rPr lang="cs-CZ" sz="2000" i="1" dirty="0" smtClean="0">
                <a:solidFill>
                  <a:srgbClr val="0070C0"/>
                </a:solidFill>
              </a:rPr>
              <a:t>, ale na </a:t>
            </a:r>
            <a:r>
              <a:rPr lang="cs-CZ" sz="2000" i="1" dirty="0" err="1" smtClean="0">
                <a:solidFill>
                  <a:srgbClr val="0070C0"/>
                </a:solidFill>
              </a:rPr>
              <a:t>ich</a:t>
            </a:r>
            <a:r>
              <a:rPr lang="cs-CZ" sz="2000" i="1" dirty="0" smtClean="0">
                <a:solidFill>
                  <a:srgbClr val="0070C0"/>
                </a:solidFill>
              </a:rPr>
              <a:t> výrobu </a:t>
            </a:r>
            <a:r>
              <a:rPr lang="cs-CZ" sz="2000" i="1" dirty="0" err="1" smtClean="0">
                <a:solidFill>
                  <a:srgbClr val="0070C0"/>
                </a:solidFill>
              </a:rPr>
              <a:t>sa</a:t>
            </a:r>
            <a:r>
              <a:rPr lang="cs-CZ" sz="2000" i="1" dirty="0" smtClean="0">
                <a:solidFill>
                  <a:srgbClr val="0070C0"/>
                </a:solidFill>
              </a:rPr>
              <a:t> </a:t>
            </a:r>
            <a:r>
              <a:rPr lang="cs-CZ" sz="2000" i="1" dirty="0" err="1" smtClean="0">
                <a:solidFill>
                  <a:srgbClr val="0070C0"/>
                </a:solidFill>
              </a:rPr>
              <a:t>bežne</a:t>
            </a:r>
            <a:r>
              <a:rPr lang="cs-CZ" sz="2000" i="1" dirty="0" smtClean="0">
                <a:solidFill>
                  <a:srgbClr val="0070C0"/>
                </a:solidFill>
              </a:rPr>
              <a:t> </a:t>
            </a:r>
            <a:r>
              <a:rPr lang="cs-CZ" sz="2000" i="1" dirty="0" err="1" smtClean="0">
                <a:solidFill>
                  <a:srgbClr val="0070C0"/>
                </a:solidFill>
              </a:rPr>
              <a:t>používajú</a:t>
            </a:r>
            <a:r>
              <a:rPr lang="cs-CZ" sz="2000" i="1" dirty="0" smtClean="0">
                <a:solidFill>
                  <a:srgbClr val="0070C0"/>
                </a:solidFill>
              </a:rPr>
              <a:t> aj plasty.</a:t>
            </a:r>
          </a:p>
          <a:p>
            <a:endParaRPr lang="sk-SK" sz="20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2000" i="1" dirty="0" smtClean="0">
                <a:solidFill>
                  <a:srgbClr val="0070C0"/>
                </a:solidFill>
              </a:rPr>
              <a:t>	          </a:t>
            </a:r>
            <a:r>
              <a:rPr lang="cs-CZ" sz="20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spojné š. = spojky</a:t>
            </a:r>
          </a:p>
          <a:p>
            <a:pPr marL="0" indent="0">
              <a:buNone/>
            </a:pPr>
            <a:r>
              <a:rPr lang="cs-CZ" sz="2000" i="1" dirty="0" smtClean="0"/>
              <a:t>		- </a:t>
            </a:r>
            <a:r>
              <a:rPr lang="cs-CZ" sz="2000" i="1" dirty="0" err="1" smtClean="0"/>
              <a:t>spájajú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svetlo</a:t>
            </a:r>
            <a:endParaRPr lang="cs-CZ" sz="2000" i="1" dirty="0" smtClean="0"/>
          </a:p>
          <a:p>
            <a:pPr marL="0" indent="0">
              <a:buNone/>
            </a:pPr>
            <a:r>
              <a:rPr lang="cs-CZ" sz="2000" i="1" dirty="0" err="1"/>
              <a:t>Šošovky</a:t>
            </a:r>
            <a:endParaRPr lang="cs-CZ" sz="2000" i="1" dirty="0" smtClean="0"/>
          </a:p>
          <a:p>
            <a:pPr marL="0" indent="0">
              <a:buNone/>
            </a:pPr>
            <a:r>
              <a:rPr lang="cs-CZ" sz="2000" i="1" dirty="0">
                <a:solidFill>
                  <a:srgbClr val="0070C0"/>
                </a:solidFill>
              </a:rPr>
              <a:t>	</a:t>
            </a:r>
            <a:r>
              <a:rPr lang="cs-CZ" sz="2000" i="1" dirty="0" smtClean="0">
                <a:solidFill>
                  <a:srgbClr val="0070C0"/>
                </a:solidFill>
              </a:rPr>
              <a:t>          </a:t>
            </a:r>
          </a:p>
          <a:p>
            <a:pPr marL="0" indent="0">
              <a:buNone/>
            </a:pPr>
            <a:r>
              <a:rPr lang="cs-CZ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cs-CZ" sz="20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rozptylné š. = rozptylky</a:t>
            </a:r>
          </a:p>
          <a:p>
            <a:pPr marL="0" indent="0">
              <a:buNone/>
            </a:pPr>
            <a:r>
              <a:rPr lang="cs-CZ" sz="2000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20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cs-CZ" sz="2000" i="1" dirty="0" smtClean="0"/>
              <a:t>- </a:t>
            </a:r>
            <a:r>
              <a:rPr lang="cs-CZ" sz="2000" i="1" dirty="0" err="1" smtClean="0"/>
              <a:t>rozptyľujú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svetlo</a:t>
            </a:r>
            <a:endParaRPr lang="cs-CZ" sz="2000" i="1" dirty="0"/>
          </a:p>
        </p:txBody>
      </p:sp>
      <p:pic>
        <p:nvPicPr>
          <p:cNvPr id="4098" name="Picture 2" descr="sk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64723"/>
            <a:ext cx="1368152" cy="102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isosovky.sk/design/farebne-sosov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00717"/>
            <a:ext cx="2476500" cy="186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optikamartina.eu/wp-content/uploads/2012/07/sosovky_tretia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67" y="3717032"/>
            <a:ext cx="3135678" cy="234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ovná spojovacia šípka 6"/>
          <p:cNvCxnSpPr/>
          <p:nvPr/>
        </p:nvCxnSpPr>
        <p:spPr>
          <a:xfrm>
            <a:off x="1403648" y="5013176"/>
            <a:ext cx="432048" cy="576064"/>
          </a:xfrm>
          <a:prstGeom prst="straightConnector1">
            <a:avLst/>
          </a:prstGeom>
          <a:ln w="19050" cmpd="sng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 flipV="1">
            <a:off x="1402544" y="4437112"/>
            <a:ext cx="433152" cy="576064"/>
          </a:xfrm>
          <a:prstGeom prst="straightConnector1">
            <a:avLst/>
          </a:prstGeom>
          <a:ln w="19050" cmpd="sng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2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6059016" cy="1001659"/>
          </a:xfrm>
        </p:spPr>
        <p:txBody>
          <a:bodyPr>
            <a:normAutofit/>
          </a:bodyPr>
          <a:lstStyle/>
          <a:p>
            <a:r>
              <a:rPr lang="sk-SK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Spojné </a:t>
            </a:r>
            <a:r>
              <a:rPr lang="sk-SK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šošovky - </a:t>
            </a:r>
            <a:r>
              <a:rPr lang="sk-SK" sz="4400" dirty="0" smtClean="0">
                <a:solidFill>
                  <a:srgbClr val="92D050"/>
                </a:solidFill>
              </a:rPr>
              <a:t>spojky</a:t>
            </a:r>
            <a:endParaRPr lang="cs-CZ" sz="4400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000" i="1" dirty="0" smtClean="0"/>
              <a:t>Sú </a:t>
            </a:r>
            <a:r>
              <a:rPr lang="cs-CZ" sz="2000" i="1" dirty="0" err="1" smtClean="0"/>
              <a:t>uprostred</a:t>
            </a:r>
            <a:r>
              <a:rPr lang="cs-CZ" sz="2000" i="1" dirty="0" smtClean="0"/>
              <a:t> </a:t>
            </a:r>
            <a:r>
              <a:rPr lang="cs-CZ" sz="2000" i="1" dirty="0" err="1" smtClean="0"/>
              <a:t>hrubšie</a:t>
            </a:r>
            <a:r>
              <a:rPr lang="cs-CZ" sz="2000" i="1" dirty="0" smtClean="0"/>
              <a:t> než na </a:t>
            </a:r>
            <a:r>
              <a:rPr lang="cs-CZ" sz="2000" i="1" dirty="0" err="1" smtClean="0"/>
              <a:t>okrajoch</a:t>
            </a:r>
            <a:r>
              <a:rPr lang="cs-CZ" sz="2000" i="1" dirty="0" smtClean="0">
                <a:solidFill>
                  <a:srgbClr val="0070C0"/>
                </a:solidFill>
              </a:rPr>
              <a:t> a </a:t>
            </a:r>
            <a:r>
              <a:rPr lang="cs-CZ" sz="2000" i="1" dirty="0" err="1" smtClean="0">
                <a:solidFill>
                  <a:srgbClr val="0070C0"/>
                </a:solidFill>
              </a:rPr>
              <a:t>majú</a:t>
            </a:r>
            <a:r>
              <a:rPr lang="cs-CZ" sz="2000" i="1" dirty="0" smtClean="0">
                <a:solidFill>
                  <a:srgbClr val="0070C0"/>
                </a:solidFill>
              </a:rPr>
              <a:t> vždy </a:t>
            </a:r>
            <a:r>
              <a:rPr lang="cs-CZ" sz="2000" i="1" dirty="0" smtClean="0">
                <a:solidFill>
                  <a:srgbClr val="0070C0"/>
                </a:solidFill>
              </a:rPr>
              <a:t>aspoň jeden </a:t>
            </a:r>
            <a:r>
              <a:rPr lang="cs-CZ" sz="2000" i="1" dirty="0" smtClean="0">
                <a:solidFill>
                  <a:srgbClr val="0070C0"/>
                </a:solidFill>
              </a:rPr>
              <a:t>vypuklý povrch.</a:t>
            </a:r>
          </a:p>
          <a:p>
            <a:endParaRPr lang="sk-SK" sz="20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sk-SK" sz="2000" i="1" u="sng" dirty="0" smtClean="0">
                <a:solidFill>
                  <a:srgbClr val="0070C0"/>
                </a:solidFill>
              </a:rPr>
              <a:t>Existujú</a:t>
            </a:r>
            <a:r>
              <a:rPr lang="sk-SK" sz="2000" i="1" dirty="0" smtClean="0">
                <a:solidFill>
                  <a:srgbClr val="0070C0"/>
                </a:solidFill>
              </a:rPr>
              <a:t>:</a:t>
            </a:r>
          </a:p>
          <a:p>
            <a:r>
              <a:rPr lang="cs-CZ" sz="2000" i="1" dirty="0" smtClean="0">
                <a:solidFill>
                  <a:srgbClr val="0070C0"/>
                </a:solidFill>
              </a:rPr>
              <a:t>Dvojvypuklé  – druhý povrch je </a:t>
            </a:r>
            <a:r>
              <a:rPr lang="cs-CZ" sz="2000" i="1" dirty="0" err="1" smtClean="0">
                <a:solidFill>
                  <a:srgbClr val="0070C0"/>
                </a:solidFill>
              </a:rPr>
              <a:t>tiež</a:t>
            </a:r>
            <a:r>
              <a:rPr lang="cs-CZ" sz="2000" i="1" dirty="0" smtClean="0">
                <a:solidFill>
                  <a:srgbClr val="0070C0"/>
                </a:solidFill>
              </a:rPr>
              <a:t> vypuklý</a:t>
            </a:r>
          </a:p>
          <a:p>
            <a:r>
              <a:rPr lang="cs-CZ" sz="2000" i="1" dirty="0" smtClean="0">
                <a:solidFill>
                  <a:srgbClr val="0070C0"/>
                </a:solidFill>
              </a:rPr>
              <a:t>Ploskovypuklé  – druhý povrch je rovinný</a:t>
            </a:r>
          </a:p>
          <a:p>
            <a:r>
              <a:rPr lang="cs-CZ" sz="2000" i="1" dirty="0" smtClean="0">
                <a:solidFill>
                  <a:srgbClr val="0070C0"/>
                </a:solidFill>
              </a:rPr>
              <a:t>Dutovypuklé  – druhý povrch je dutý</a:t>
            </a:r>
          </a:p>
          <a:p>
            <a:endParaRPr lang="sk-SK" sz="2000" i="1" dirty="0" smtClean="0"/>
          </a:p>
          <a:p>
            <a:endParaRPr lang="cs-CZ" sz="2000" i="1" dirty="0"/>
          </a:p>
        </p:txBody>
      </p:sp>
      <p:pic>
        <p:nvPicPr>
          <p:cNvPr id="3076" name="Picture 4" descr="C:\Documents and Settings\ja\Desktop\obr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492896"/>
            <a:ext cx="3711926" cy="3842169"/>
          </a:xfrm>
          <a:prstGeom prst="rect">
            <a:avLst/>
          </a:prstGeom>
          <a:noFill/>
        </p:spPr>
      </p:pic>
      <p:cxnSp>
        <p:nvCxnSpPr>
          <p:cNvPr id="5" name="Rovná spojovacia šípka 4"/>
          <p:cNvCxnSpPr/>
          <p:nvPr/>
        </p:nvCxnSpPr>
        <p:spPr>
          <a:xfrm>
            <a:off x="6444208" y="845429"/>
            <a:ext cx="0" cy="1083373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headEnd type="arrow" w="med" len="lg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464496" cy="4434840"/>
          </a:xfrm>
        </p:spPr>
        <p:txBody>
          <a:bodyPr>
            <a:normAutofit/>
          </a:bodyPr>
          <a:lstStyle/>
          <a:p>
            <a:pPr algn="just"/>
            <a:r>
              <a:rPr lang="sk-SK" sz="2000" i="1" dirty="0" smtClean="0"/>
              <a:t>Spojné šošovky (spojky) -sústreďujú rovnobežné svetelné lúče do jedného bodu –</a:t>
            </a:r>
            <a:r>
              <a:rPr lang="sk-SK" sz="2000" i="1" dirty="0" smtClean="0">
                <a:solidFill>
                  <a:srgbClr val="92D050"/>
                </a:solidFill>
              </a:rPr>
              <a:t> </a:t>
            </a:r>
            <a:r>
              <a:rPr lang="sk-SK" sz="2000" b="1" i="1" dirty="0" smtClean="0">
                <a:solidFill>
                  <a:srgbClr val="92D050"/>
                </a:solidFill>
              </a:rPr>
              <a:t>do obrazového ohniska F´. </a:t>
            </a:r>
          </a:p>
          <a:p>
            <a:pPr algn="just"/>
            <a:r>
              <a:rPr lang="sk-SK" sz="2000" i="1" dirty="0" smtClean="0"/>
              <a:t>U </a:t>
            </a:r>
            <a:r>
              <a:rPr lang="sk-SK" sz="2000" i="1" dirty="0"/>
              <a:t>spojky je toto ohnisko </a:t>
            </a:r>
            <a:r>
              <a:rPr lang="sk-SK" sz="2000" b="1" i="1" dirty="0">
                <a:solidFill>
                  <a:srgbClr val="92D050"/>
                </a:solidFill>
              </a:rPr>
              <a:t>SKUTOČNÉ</a:t>
            </a:r>
            <a:r>
              <a:rPr lang="sk-SK" sz="2000" i="1" dirty="0"/>
              <a:t>.</a:t>
            </a:r>
            <a:endParaRPr lang="cs-CZ" sz="2000" i="1" dirty="0"/>
          </a:p>
          <a:p>
            <a:pPr algn="just"/>
            <a:endParaRPr lang="sk-SK" sz="2000" i="1" dirty="0" smtClean="0">
              <a:solidFill>
                <a:srgbClr val="92D050"/>
              </a:solidFill>
            </a:endParaRPr>
          </a:p>
          <a:p>
            <a:pPr algn="just"/>
            <a:endParaRPr lang="sk-SK" sz="2000" i="1" dirty="0" smtClean="0">
              <a:solidFill>
                <a:srgbClr val="92D050"/>
              </a:solidFill>
            </a:endParaRPr>
          </a:p>
          <a:p>
            <a:pPr algn="just"/>
            <a:r>
              <a:rPr lang="sk-SK" sz="2000" i="1" dirty="0" smtClean="0">
                <a:solidFill>
                  <a:schemeClr val="accent2">
                    <a:lumMod val="75000"/>
                  </a:schemeClr>
                </a:solidFill>
              </a:rPr>
              <a:t>Rovnobežné svetelné lúče sa po prechode spojkou stretnú v bode F´, ktorý sa nazýva obrazové ohnisko šošovky. </a:t>
            </a:r>
            <a:endParaRPr lang="cs-CZ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C:\Documents and Settings\ja\Desktop\500px-Lens_rays_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0508" y="1928802"/>
            <a:ext cx="3431530" cy="3156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283152" cy="866360"/>
          </a:xfrm>
        </p:spPr>
        <p:txBody>
          <a:bodyPr>
            <a:normAutofit fontScale="90000"/>
          </a:bodyPr>
          <a:lstStyle/>
          <a:p>
            <a:r>
              <a:rPr lang="sk-SK" sz="4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Rozptylné šošovky - </a:t>
            </a:r>
            <a:r>
              <a:rPr lang="sk-SK" sz="49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rozptylky</a:t>
            </a:r>
            <a:endParaRPr lang="cs-CZ" sz="49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402832" cy="4434840"/>
          </a:xfrm>
        </p:spPr>
        <p:txBody>
          <a:bodyPr>
            <a:normAutofit/>
          </a:bodyPr>
          <a:lstStyle/>
          <a:p>
            <a:pPr algn="just"/>
            <a:r>
              <a:rPr lang="cs-CZ" sz="2000" i="1" dirty="0" smtClean="0"/>
              <a:t>Sú </a:t>
            </a:r>
            <a:r>
              <a:rPr lang="cs-CZ" sz="2000" i="1" dirty="0" err="1" smtClean="0"/>
              <a:t>uprostred</a:t>
            </a:r>
            <a:r>
              <a:rPr lang="cs-CZ" sz="2000" i="1" dirty="0" smtClean="0"/>
              <a:t>  </a:t>
            </a:r>
            <a:r>
              <a:rPr lang="cs-CZ" sz="2000" i="1" dirty="0" err="1" smtClean="0"/>
              <a:t>tenšie</a:t>
            </a:r>
            <a:r>
              <a:rPr lang="cs-CZ" sz="2000" i="1" dirty="0" smtClean="0"/>
              <a:t> než na </a:t>
            </a:r>
            <a:r>
              <a:rPr lang="cs-CZ" sz="2000" i="1" dirty="0" err="1" smtClean="0"/>
              <a:t>okrajoch</a:t>
            </a:r>
            <a:r>
              <a:rPr lang="cs-CZ" sz="2000" i="1" dirty="0" smtClean="0">
                <a:solidFill>
                  <a:srgbClr val="0070C0"/>
                </a:solidFill>
              </a:rPr>
              <a:t> a </a:t>
            </a:r>
            <a:r>
              <a:rPr lang="cs-CZ" sz="2000" i="1" dirty="0" err="1" smtClean="0">
                <a:solidFill>
                  <a:srgbClr val="0070C0"/>
                </a:solidFill>
              </a:rPr>
              <a:t>majú</a:t>
            </a:r>
            <a:r>
              <a:rPr lang="cs-CZ" sz="2000" i="1" dirty="0" smtClean="0">
                <a:solidFill>
                  <a:srgbClr val="0070C0"/>
                </a:solidFill>
              </a:rPr>
              <a:t> </a:t>
            </a:r>
            <a:r>
              <a:rPr lang="cs-CZ" sz="2000" i="1" dirty="0" smtClean="0">
                <a:solidFill>
                  <a:srgbClr val="0070C0"/>
                </a:solidFill>
              </a:rPr>
              <a:t>aspoň jeden </a:t>
            </a:r>
            <a:r>
              <a:rPr lang="cs-CZ" sz="2000" i="1" dirty="0" smtClean="0">
                <a:solidFill>
                  <a:srgbClr val="0070C0"/>
                </a:solidFill>
              </a:rPr>
              <a:t>povrch dutý.</a:t>
            </a:r>
          </a:p>
          <a:p>
            <a:pPr algn="just"/>
            <a:endParaRPr lang="sk-SK" sz="2000" i="1" dirty="0" smtClean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sk-SK" sz="2000" i="1" u="sng" dirty="0" smtClean="0">
                <a:solidFill>
                  <a:srgbClr val="0070C0"/>
                </a:solidFill>
              </a:rPr>
              <a:t>Existujú</a:t>
            </a:r>
            <a:r>
              <a:rPr lang="sk-SK" sz="2000" i="1" dirty="0" smtClean="0">
                <a:solidFill>
                  <a:srgbClr val="0070C0"/>
                </a:solidFill>
              </a:rPr>
              <a:t>: </a:t>
            </a:r>
          </a:p>
          <a:p>
            <a:pPr algn="just"/>
            <a:r>
              <a:rPr lang="cs-CZ" sz="2000" dirty="0" smtClean="0">
                <a:solidFill>
                  <a:srgbClr val="0070C0"/>
                </a:solidFill>
              </a:rPr>
              <a:t>dvojduté – druhý povrch je </a:t>
            </a:r>
            <a:r>
              <a:rPr lang="cs-CZ" sz="2000" dirty="0" err="1" smtClean="0">
                <a:solidFill>
                  <a:srgbClr val="0070C0"/>
                </a:solidFill>
              </a:rPr>
              <a:t>tiež</a:t>
            </a:r>
            <a:r>
              <a:rPr lang="cs-CZ" sz="2000" dirty="0" smtClean="0">
                <a:solidFill>
                  <a:srgbClr val="0070C0"/>
                </a:solidFill>
              </a:rPr>
              <a:t> dutý</a:t>
            </a:r>
          </a:p>
          <a:p>
            <a:pPr algn="just"/>
            <a:r>
              <a:rPr lang="cs-CZ" sz="2000" dirty="0" smtClean="0">
                <a:solidFill>
                  <a:srgbClr val="0070C0"/>
                </a:solidFill>
              </a:rPr>
              <a:t>ploskoduté – druhý povrch je rovinný</a:t>
            </a:r>
          </a:p>
          <a:p>
            <a:pPr algn="just"/>
            <a:r>
              <a:rPr lang="cs-CZ" sz="2000" dirty="0" smtClean="0">
                <a:solidFill>
                  <a:srgbClr val="0070C0"/>
                </a:solidFill>
              </a:rPr>
              <a:t>vypukloduté – druhý povrch je vypuklý</a:t>
            </a:r>
          </a:p>
          <a:p>
            <a:endParaRPr lang="cs-CZ" sz="2000" i="1" dirty="0"/>
          </a:p>
        </p:txBody>
      </p:sp>
      <p:pic>
        <p:nvPicPr>
          <p:cNvPr id="5123" name="Picture 3" descr="C:\Documents and Settings\ja\Desktop\obr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143116"/>
            <a:ext cx="2848400" cy="3272630"/>
          </a:xfrm>
          <a:prstGeom prst="rect">
            <a:avLst/>
          </a:prstGeom>
          <a:noFill/>
        </p:spPr>
      </p:pic>
      <p:cxnSp>
        <p:nvCxnSpPr>
          <p:cNvPr id="5" name="Rovná spojovacia šípka 4"/>
          <p:cNvCxnSpPr/>
          <p:nvPr/>
        </p:nvCxnSpPr>
        <p:spPr>
          <a:xfrm>
            <a:off x="8316416" y="836712"/>
            <a:ext cx="0" cy="936104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nica 6"/>
          <p:cNvCxnSpPr/>
          <p:nvPr/>
        </p:nvCxnSpPr>
        <p:spPr>
          <a:xfrm flipV="1">
            <a:off x="8316416" y="692696"/>
            <a:ext cx="144016" cy="144016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8148672" y="692696"/>
            <a:ext cx="144016" cy="144016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nica 13"/>
          <p:cNvCxnSpPr/>
          <p:nvPr/>
        </p:nvCxnSpPr>
        <p:spPr>
          <a:xfrm>
            <a:off x="8316416" y="1796512"/>
            <a:ext cx="144016" cy="135216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 flipV="1">
            <a:off x="8166632" y="1787712"/>
            <a:ext cx="144016" cy="144016"/>
          </a:xfrm>
          <a:prstGeom prst="line">
            <a:avLst/>
          </a:prstGeom>
          <a:ln w="25400">
            <a:solidFill>
              <a:schemeClr val="accent6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704088"/>
            <a:ext cx="7571184" cy="132624"/>
          </a:xfrm>
        </p:spPr>
        <p:txBody>
          <a:bodyPr>
            <a:normAutofit fontScale="90000"/>
          </a:bodyPr>
          <a:lstStyle/>
          <a:p>
            <a:endParaRPr lang="cs-CZ" dirty="0">
              <a:solidFill>
                <a:schemeClr val="accent4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000" i="1" dirty="0" smtClean="0"/>
              <a:t>Rozptylné šošovky (rozptylky)- svetelné lúče rozptyľujú. Rozbiehavý zväzok lúčov sa fiktívne pretína v </a:t>
            </a:r>
            <a:r>
              <a:rPr lang="sk-SK" sz="2000" i="1" dirty="0"/>
              <a:t>bode F</a:t>
            </a:r>
            <a:r>
              <a:rPr lang="en-US" sz="2000" i="1" dirty="0" smtClean="0"/>
              <a:t>’</a:t>
            </a:r>
            <a:r>
              <a:rPr lang="sk-SK" sz="2000" i="1" dirty="0" smtClean="0"/>
              <a:t> – v </a:t>
            </a:r>
            <a:r>
              <a:rPr lang="sk-SK" sz="2000" b="1" i="1" dirty="0" smtClean="0">
                <a:solidFill>
                  <a:srgbClr val="92D050"/>
                </a:solidFill>
              </a:rPr>
              <a:t>obrazovom ohnisku</a:t>
            </a:r>
            <a:r>
              <a:rPr lang="sk-SK" sz="2000" b="1" i="1" dirty="0" smtClean="0"/>
              <a:t> </a:t>
            </a:r>
            <a:r>
              <a:rPr lang="sk-SK" sz="2000" b="1" i="1" dirty="0">
                <a:solidFill>
                  <a:srgbClr val="92D050"/>
                </a:solidFill>
              </a:rPr>
              <a:t>rozptylky</a:t>
            </a:r>
            <a:r>
              <a:rPr lang="sk-SK" sz="2000" i="1" dirty="0" smtClean="0"/>
              <a:t>.</a:t>
            </a:r>
          </a:p>
          <a:p>
            <a:pPr algn="just"/>
            <a:r>
              <a:rPr lang="sk-SK" sz="2000" i="1" dirty="0"/>
              <a:t>U </a:t>
            </a:r>
            <a:r>
              <a:rPr lang="sk-SK" sz="2000" i="1" dirty="0" smtClean="0"/>
              <a:t>rozptylky </a:t>
            </a:r>
            <a:r>
              <a:rPr lang="sk-SK" sz="2000" i="1" dirty="0"/>
              <a:t>je toto ohnisko </a:t>
            </a:r>
            <a:r>
              <a:rPr lang="sk-SK" sz="2000" b="1" i="1" dirty="0" smtClean="0">
                <a:solidFill>
                  <a:srgbClr val="92D050"/>
                </a:solidFill>
              </a:rPr>
              <a:t>NESKUTOČNÉ</a:t>
            </a:r>
            <a:r>
              <a:rPr lang="sk-SK" sz="2000" i="1" dirty="0"/>
              <a:t>.</a:t>
            </a:r>
            <a:endParaRPr lang="cs-CZ" sz="2000" i="1" dirty="0"/>
          </a:p>
          <a:p>
            <a:endParaRPr lang="cs-CZ" sz="2000" i="1" dirty="0"/>
          </a:p>
          <a:p>
            <a:pPr marL="0" indent="0">
              <a:buNone/>
            </a:pPr>
            <a:endParaRPr lang="sk-SK" sz="2000" i="1" dirty="0" smtClean="0"/>
          </a:p>
          <a:p>
            <a:pPr marL="0" indent="0">
              <a:buNone/>
            </a:pPr>
            <a:endParaRPr lang="sk-SK" sz="2000" i="1" dirty="0" smtClean="0"/>
          </a:p>
        </p:txBody>
      </p:sp>
      <p:pic>
        <p:nvPicPr>
          <p:cNvPr id="6146" name="Picture 2" descr="C:\Documents and Settings\ja\Desktop\500px-Lens_rays_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14554"/>
            <a:ext cx="4281518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Vierka\I. ZŠ\Fyzika\F8\Optika\šošov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39" y="4453129"/>
            <a:ext cx="705802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1027648" y="755412"/>
            <a:ext cx="6952481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u="sng" dirty="0" smtClean="0">
                <a:latin typeface="Times New Roman" pitchFamily="18" charset="0"/>
                <a:cs typeface="Times New Roman" pitchFamily="18" charset="0"/>
              </a:rPr>
              <a:t>Hlavné pojmy</a:t>
            </a: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7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Stredy guľových plôch </a:t>
            </a:r>
            <a:r>
              <a:rPr lang="sk-SK" sz="17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sz="17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k-SK" sz="1700" b="1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k-SK" sz="17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17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k-SK" sz="1700" b="1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7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Optická os </a:t>
            </a:r>
            <a:r>
              <a:rPr lang="sk-SK" sz="17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k-SK" sz="17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k-SK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700" dirty="0" smtClean="0">
                <a:latin typeface="Times New Roman" pitchFamily="18" charset="0"/>
                <a:cs typeface="Times New Roman" pitchFamily="18" charset="0"/>
              </a:rPr>
              <a:t>– spojnica bodov S</a:t>
            </a:r>
            <a:r>
              <a:rPr lang="sk-SK" sz="17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k-SK" sz="1700" dirty="0" smtClean="0">
                <a:latin typeface="Times New Roman" pitchFamily="18" charset="0"/>
                <a:cs typeface="Times New Roman" pitchFamily="18" charset="0"/>
              </a:rPr>
              <a:t> a S</a:t>
            </a:r>
            <a:r>
              <a:rPr lang="sk-SK" sz="17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7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Vrcholy šošovky </a:t>
            </a:r>
            <a:r>
              <a:rPr lang="sk-SK" sz="17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sk-SK" sz="17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sz="1700" b="1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k-SK" sz="17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k-SK" sz="17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sz="1700" b="1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17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700" dirty="0" smtClean="0">
                <a:latin typeface="Times New Roman" pitchFamily="18" charset="0"/>
                <a:cs typeface="Times New Roman" pitchFamily="18" charset="0"/>
              </a:rPr>
              <a:t>- priesečníky optickej osi s guľovými plochami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7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Hrúbka šošovky </a:t>
            </a:r>
            <a:r>
              <a:rPr lang="sk-SK" sz="1700" dirty="0" smtClean="0">
                <a:latin typeface="Times New Roman" pitchFamily="18" charset="0"/>
                <a:cs typeface="Times New Roman" pitchFamily="18" charset="0"/>
              </a:rPr>
              <a:t>-  V</a:t>
            </a:r>
            <a:r>
              <a:rPr lang="sk-SK" sz="17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k-SK" sz="17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sz="17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endParaRPr lang="sk-SK" sz="17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k-SK" sz="17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Optický stred šošovky </a:t>
            </a:r>
            <a:r>
              <a:rPr lang="sk-SK" sz="17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k-SK" sz="17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k-SK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700" dirty="0" smtClean="0">
                <a:latin typeface="Times New Roman" pitchFamily="18" charset="0"/>
                <a:cs typeface="Times New Roman" pitchFamily="18" charset="0"/>
              </a:rPr>
              <a:t>– stred úsečky </a:t>
            </a:r>
            <a:r>
              <a:rPr lang="sk-SK" sz="17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sz="17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k-SK" sz="17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sz="17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sk-SK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k-SK" sz="17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Polomery guľových plôch r</a:t>
            </a:r>
            <a:r>
              <a:rPr lang="sk-SK" sz="1700" b="1" baseline="-25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k-SK" sz="17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700" dirty="0" smtClean="0">
                <a:latin typeface="Times New Roman" pitchFamily="18" charset="0"/>
                <a:cs typeface="Times New Roman" pitchFamily="18" charset="0"/>
              </a:rPr>
              <a:t>=  S</a:t>
            </a:r>
            <a:r>
              <a:rPr lang="sk-SK" sz="17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k-SK" sz="17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sz="1700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sk-SK" sz="1700" dirty="0" smtClean="0">
                <a:latin typeface="Times New Roman" pitchFamily="18" charset="0"/>
                <a:cs typeface="Times New Roman" pitchFamily="18" charset="0"/>
              </a:rPr>
              <a:t>, resp. </a:t>
            </a:r>
            <a:r>
              <a:rPr lang="sk-SK" sz="1700" dirty="0" smtClean="0">
                <a:solidFill>
                  <a:srgbClr val="92D050"/>
                </a:solidFill>
                <a:effectLst>
                  <a:outerShdw blurRad="38100" dist="38100" dir="2700000" algn="tl">
                    <a:schemeClr val="accent5">
                      <a:lumMod val="50000"/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k-SK" sz="1700" baseline="-25000" dirty="0" smtClean="0">
                <a:solidFill>
                  <a:srgbClr val="92D050"/>
                </a:solidFill>
                <a:effectLst>
                  <a:outerShdw blurRad="38100" dist="38100" dir="2700000" algn="tl">
                    <a:schemeClr val="accent5">
                      <a:lumMod val="50000"/>
                      <a:alpha val="43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1700" dirty="0" smtClean="0">
                <a:latin typeface="Times New Roman" pitchFamily="18" charset="0"/>
                <a:cs typeface="Times New Roman" pitchFamily="18" charset="0"/>
              </a:rPr>
              <a:t> =  S</a:t>
            </a:r>
            <a:r>
              <a:rPr lang="sk-SK" sz="17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k-SK" sz="17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k-SK" sz="17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sk-SK" sz="17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sk-SK" sz="17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Predmetový priestor </a:t>
            </a:r>
            <a:r>
              <a:rPr lang="sk-SK" sz="1700" dirty="0" smtClean="0">
                <a:latin typeface="Times New Roman" pitchFamily="18" charset="0"/>
                <a:cs typeface="Times New Roman" pitchFamily="18" charset="0"/>
              </a:rPr>
              <a:t>– pred šošovkou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7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Obrazový priestor </a:t>
            </a:r>
            <a:r>
              <a:rPr lang="sk-SK" sz="1700" dirty="0" smtClean="0">
                <a:latin typeface="Times New Roman" pitchFamily="18" charset="0"/>
                <a:cs typeface="Times New Roman" pitchFamily="18" charset="0"/>
              </a:rPr>
              <a:t>– za šošovkou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7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Predmetové ohnisko šošovky F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7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Obrazové </a:t>
            </a:r>
            <a:r>
              <a:rPr lang="sk-SK" sz="17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ohnisko šošovky </a:t>
            </a:r>
            <a:r>
              <a:rPr lang="sk-SK" sz="17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F´</a:t>
            </a:r>
          </a:p>
          <a:p>
            <a:pPr marL="342900" indent="-342900">
              <a:buFont typeface="+mj-lt"/>
              <a:buAutoNum type="arabicPeriod"/>
            </a:pPr>
            <a:r>
              <a:rPr lang="sk-SK" sz="17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Ohnisková vzdialenosť </a:t>
            </a:r>
            <a:r>
              <a:rPr lang="sk-SK" sz="17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k-SK" sz="17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sk-SK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1700" dirty="0" smtClean="0">
                <a:latin typeface="Times New Roman" pitchFamily="18" charset="0"/>
                <a:cs typeface="Times New Roman" pitchFamily="18" charset="0"/>
              </a:rPr>
              <a:t>=  FO , resp. </a:t>
            </a:r>
            <a:r>
              <a:rPr lang="sk-SK" sz="17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f´</a:t>
            </a:r>
            <a:r>
              <a:rPr lang="sk-SK" sz="1700" dirty="0" smtClean="0">
                <a:latin typeface="Times New Roman" pitchFamily="18" charset="0"/>
                <a:cs typeface="Times New Roman" pitchFamily="18" charset="0"/>
              </a:rPr>
              <a:t>=  F´O</a:t>
            </a:r>
          </a:p>
          <a:p>
            <a:endParaRPr lang="sk-SK" sz="1700" dirty="0">
              <a:latin typeface="Times New Roman" pitchFamily="18" charset="0"/>
              <a:cs typeface="Times New Roman" pitchFamily="18" charset="0"/>
            </a:endParaRPr>
          </a:p>
          <a:p>
            <a:endParaRPr lang="sk-SK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sk-SK" sz="17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sk-SK" dirty="0" smtClean="0"/>
          </a:p>
        </p:txBody>
      </p:sp>
      <p:cxnSp>
        <p:nvCxnSpPr>
          <p:cNvPr id="4" name="Rovná spojnica 3"/>
          <p:cNvCxnSpPr/>
          <p:nvPr/>
        </p:nvCxnSpPr>
        <p:spPr>
          <a:xfrm>
            <a:off x="3059832" y="1844824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ovná spojnica 8"/>
          <p:cNvCxnSpPr/>
          <p:nvPr/>
        </p:nvCxnSpPr>
        <p:spPr>
          <a:xfrm>
            <a:off x="3563888" y="1844824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nica 9"/>
          <p:cNvCxnSpPr/>
          <p:nvPr/>
        </p:nvCxnSpPr>
        <p:spPr>
          <a:xfrm>
            <a:off x="4139952" y="2372136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4644008" y="2348880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nica 11"/>
          <p:cNvCxnSpPr/>
          <p:nvPr/>
        </p:nvCxnSpPr>
        <p:spPr>
          <a:xfrm>
            <a:off x="5652120" y="2358816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6156176" y="2357264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nica 13"/>
          <p:cNvCxnSpPr/>
          <p:nvPr/>
        </p:nvCxnSpPr>
        <p:spPr>
          <a:xfrm>
            <a:off x="4139952" y="3657711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/>
          <p:cNvCxnSpPr/>
          <p:nvPr/>
        </p:nvCxnSpPr>
        <p:spPr>
          <a:xfrm>
            <a:off x="4503888" y="3645024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nica 15"/>
          <p:cNvCxnSpPr/>
          <p:nvPr/>
        </p:nvCxnSpPr>
        <p:spPr>
          <a:xfrm>
            <a:off x="5364088" y="3657711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5783726" y="3669586"/>
            <a:ext cx="0" cy="288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aoblený obdĺžnik 7"/>
          <p:cNvSpPr/>
          <p:nvPr/>
        </p:nvSpPr>
        <p:spPr>
          <a:xfrm>
            <a:off x="3059832" y="4155928"/>
            <a:ext cx="1512168" cy="36004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Platí</a:t>
            </a:r>
            <a:r>
              <a:rPr lang="sk-SK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f = f´</a:t>
            </a:r>
          </a:p>
        </p:txBody>
      </p:sp>
    </p:spTree>
    <p:extLst>
      <p:ext uri="{BB962C8B-B14F-4D97-AF65-F5344CB8AC3E}">
        <p14:creationId xmlns:p14="http://schemas.microsoft.com/office/powerpoint/2010/main" val="44894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010376"/>
          </a:xfrm>
        </p:spPr>
        <p:txBody>
          <a:bodyPr/>
          <a:lstStyle/>
          <a:p>
            <a:r>
              <a:rPr lang="sk-SK" sz="40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Optická </a:t>
            </a:r>
            <a:r>
              <a:rPr lang="sk-SK" sz="4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mohutnosť šošovky</a:t>
            </a:r>
            <a:endParaRPr lang="sk-SK" sz="40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obsah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3754760" cy="4752528"/>
              </a:xfrm>
              <a:solidFill>
                <a:schemeClr val="bg1"/>
              </a:solidFill>
            </p:spPr>
            <p:txBody>
              <a:bodyPr>
                <a:normAutofit fontScale="475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sk-SK" sz="4000" dirty="0" smtClean="0"/>
                  <a:t>Značka  </a:t>
                </a:r>
                <a14:m>
                  <m:oMath xmlns:m="http://schemas.openxmlformats.org/officeDocument/2006/math">
                    <m:r>
                      <a:rPr lang="sk-SK" sz="4200" b="1" i="1" smtClean="0">
                        <a:solidFill>
                          <a:srgbClr val="92D050"/>
                        </a:solidFill>
                        <a:latin typeface="Cambria Math"/>
                        <a:ea typeface="Cambria Math"/>
                      </a:rPr>
                      <m:t>𝝋</m:t>
                    </m:r>
                  </m:oMath>
                </a14:m>
                <a:r>
                  <a:rPr lang="sk-SK" sz="4000" dirty="0" smtClean="0">
                    <a:solidFill>
                      <a:srgbClr val="92D050"/>
                    </a:solidFill>
                  </a:rPr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sk-SK" sz="4000" dirty="0" smtClean="0"/>
                  <a:t>Je</a:t>
                </a:r>
                <a:r>
                  <a:rPr lang="sk-SK" sz="4000" dirty="0"/>
                  <a:t> </a:t>
                </a:r>
                <a:r>
                  <a:rPr lang="sk-SK" sz="4000" dirty="0" smtClean="0"/>
                  <a:t>to prevrátená hodnota ohniskovej vzdialenosti </a:t>
                </a:r>
                <a:r>
                  <a:rPr lang="sk-SK" sz="4000" i="1" dirty="0" smtClean="0"/>
                  <a:t>f</a:t>
                </a:r>
                <a:r>
                  <a:rPr lang="sk-SK" sz="4000" dirty="0" smtClean="0"/>
                  <a:t>.        </a:t>
                </a:r>
                <a14:m>
                  <m:oMath xmlns:m="http://schemas.openxmlformats.org/officeDocument/2006/math">
                    <m:r>
                      <a:rPr lang="sk-SK" sz="5000" b="1" i="1" smtClean="0">
                        <a:solidFill>
                          <a:srgbClr val="92D050"/>
                        </a:solidFill>
                        <a:latin typeface="Cambria Math"/>
                        <a:ea typeface="Cambria Math"/>
                      </a:rPr>
                      <m:t>𝝋</m:t>
                    </m:r>
                    <m:r>
                      <a:rPr lang="sk-SK" sz="5000" b="1" i="1" smtClean="0">
                        <a:solidFill>
                          <a:srgbClr val="92D05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sk-SK" sz="5000" b="1" i="1">
                            <a:solidFill>
                              <a:srgbClr val="92D05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sk-SK" sz="5000" b="1" i="1">
                            <a:solidFill>
                              <a:srgbClr val="92D05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sk-SK" sz="5000" b="1" i="1">
                            <a:solidFill>
                              <a:srgbClr val="92D050"/>
                            </a:solidFill>
                            <a:latin typeface="Cambria Math"/>
                            <a:ea typeface="Cambria Math"/>
                          </a:rPr>
                          <m:t>𝒇</m:t>
                        </m:r>
                      </m:den>
                    </m:f>
                  </m:oMath>
                </a14:m>
                <a:endParaRPr lang="sk-SK" sz="50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sk-SK" sz="4000" dirty="0" smtClean="0"/>
                  <a:t>Vyjadruje </a:t>
                </a:r>
                <a:r>
                  <a:rPr lang="sk-SK" sz="4000" dirty="0"/>
                  <a:t>sa v </a:t>
                </a:r>
                <a:r>
                  <a:rPr lang="sk-SK" sz="4000" b="1" dirty="0" smtClean="0">
                    <a:solidFill>
                      <a:srgbClr val="92D050"/>
                    </a:solidFill>
                  </a:rPr>
                  <a:t>dioptriách</a:t>
                </a:r>
                <a:r>
                  <a:rPr lang="sk-SK" sz="4000" dirty="0" smtClean="0">
                    <a:solidFill>
                      <a:srgbClr val="92D050"/>
                    </a:solidFill>
                  </a:rPr>
                  <a:t> </a:t>
                </a:r>
                <a:r>
                  <a:rPr lang="sk-SK" sz="4000" dirty="0" smtClean="0"/>
                  <a:t>-</a:t>
                </a:r>
                <a:r>
                  <a:rPr lang="sk-SK" sz="4000" dirty="0" smtClean="0">
                    <a:solidFill>
                      <a:srgbClr val="92D050"/>
                    </a:solidFill>
                  </a:rPr>
                  <a:t> </a:t>
                </a:r>
                <a:r>
                  <a:rPr lang="sk-SK" sz="4000" b="1" dirty="0" smtClean="0">
                    <a:solidFill>
                      <a:srgbClr val="92D050"/>
                    </a:solidFill>
                  </a:rPr>
                  <a:t>D</a:t>
                </a:r>
                <a:r>
                  <a:rPr lang="sk-SK" sz="4000" dirty="0" smtClean="0"/>
                  <a:t>.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sk-SK" dirty="0" smtClean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buClr>
                    <a:srgbClr val="002060"/>
                  </a:buClr>
                  <a:buFont typeface="Arial" pitchFamily="34" charset="0"/>
                  <a:buChar char="•"/>
                </a:pPr>
                <a:r>
                  <a:rPr lang="sk-SK" sz="4000" dirty="0" smtClean="0">
                    <a:latin typeface="Times New Roman" pitchFamily="18" charset="0"/>
                    <a:cs typeface="Times New Roman" pitchFamily="18" charset="0"/>
                  </a:rPr>
                  <a:t>Ak f = 1 m, tak </a:t>
                </a:r>
                <a14:m>
                  <m:oMath xmlns:m="http://schemas.openxmlformats.org/officeDocument/2006/math">
                    <m:r>
                      <a:rPr lang="sk-SK" sz="40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sk-SK" sz="40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sk-SK" sz="40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sk-SK" sz="4000" dirty="0" smtClean="0">
                    <a:latin typeface="Times New Roman" pitchFamily="18" charset="0"/>
                    <a:cs typeface="Times New Roman" pitchFamily="18" charset="0"/>
                  </a:rPr>
                  <a:t> 1 D.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buClr>
                    <a:srgbClr val="002060"/>
                  </a:buClr>
                  <a:buFont typeface="Arial" pitchFamily="34" charset="0"/>
                  <a:buChar char="•"/>
                </a:pPr>
                <a:r>
                  <a:rPr lang="sk-SK" sz="4000" dirty="0" smtClean="0">
                    <a:latin typeface="Times New Roman" pitchFamily="18" charset="0"/>
                    <a:cs typeface="Times New Roman" pitchFamily="18" charset="0"/>
                  </a:rPr>
                  <a:t>Ak f = 2 m, tak </a:t>
                </a:r>
                <a14:m>
                  <m:oMath xmlns:m="http://schemas.openxmlformats.org/officeDocument/2006/math">
                    <m:r>
                      <a:rPr lang="sk-SK" sz="40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sk-SK" sz="40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sk-SK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k-SK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sk-SK" sz="4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k-SK" sz="40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sk-SK" sz="4000" dirty="0" smtClean="0">
                    <a:latin typeface="Times New Roman" pitchFamily="18" charset="0"/>
                    <a:cs typeface="Times New Roman" pitchFamily="18" charset="0"/>
                  </a:rPr>
                  <a:t> D.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buClr>
                    <a:srgbClr val="002060"/>
                  </a:buClr>
                  <a:buFont typeface="Arial" pitchFamily="34" charset="0"/>
                  <a:buChar char="•"/>
                </a:pPr>
                <a:r>
                  <a:rPr lang="sk-SK" sz="4000" dirty="0" smtClean="0">
                    <a:latin typeface="Times New Roman" pitchFamily="18" charset="0"/>
                    <a:cs typeface="Times New Roman" pitchFamily="18" charset="0"/>
                  </a:rPr>
                  <a:t>Ak f = 4 m, tak </a:t>
                </a:r>
                <a14:m>
                  <m:oMath xmlns:m="http://schemas.openxmlformats.org/officeDocument/2006/math">
                    <m:r>
                      <a:rPr lang="sk-SK" sz="40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sk-SK" sz="40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sk-SK" sz="4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sk-SK" sz="4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sk-SK" sz="4000" b="0" i="1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sk-SK" sz="4000" dirty="0">
                    <a:latin typeface="Times New Roman" pitchFamily="18" charset="0"/>
                    <a:cs typeface="Times New Roman" pitchFamily="18" charset="0"/>
                  </a:rPr>
                  <a:t> D.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buClr>
                    <a:srgbClr val="002060"/>
                  </a:buClr>
                  <a:buFont typeface="Arial" pitchFamily="34" charset="0"/>
                  <a:buChar char="•"/>
                </a:pPr>
                <a:endParaRPr lang="sk-SK" sz="3200" dirty="0" smtClean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buClr>
                    <a:srgbClr val="002060"/>
                  </a:buClr>
                  <a:buFont typeface="Arial" pitchFamily="34" charset="0"/>
                  <a:buChar char="•"/>
                </a:pPr>
                <a:r>
                  <a:rPr lang="sk-SK" sz="4000" dirty="0" smtClean="0"/>
                  <a:t>pre spojky </a:t>
                </a:r>
                <a14:m>
                  <m:oMath xmlns:m="http://schemas.openxmlformats.org/officeDocument/2006/math">
                    <m:r>
                      <a:rPr lang="sk-SK" sz="40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sk-SK" sz="4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l-GR" sz="4000" dirty="0" smtClean="0"/>
                  <a:t>&gt;0 (</a:t>
                </a:r>
                <a:r>
                  <a:rPr lang="sk-SK" sz="4000" dirty="0" smtClean="0"/>
                  <a:t>kladná)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Clr>
                    <a:srgbClr val="002060"/>
                  </a:buClr>
                  <a:buNone/>
                </a:pPr>
                <a:r>
                  <a:rPr lang="sk-SK" sz="4000" dirty="0"/>
                  <a:t> </a:t>
                </a:r>
                <a:r>
                  <a:rPr lang="sk-SK" sz="4000" dirty="0" smtClean="0"/>
                  <a:t>        </a:t>
                </a:r>
                <a:r>
                  <a:rPr lang="sk-SK" sz="4000" dirty="0" smtClean="0">
                    <a:solidFill>
                      <a:srgbClr val="0070C0"/>
                    </a:solidFill>
                  </a:rPr>
                  <a:t>v okuliaroch na čítanie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buClr>
                    <a:srgbClr val="002060"/>
                  </a:buClr>
                  <a:buFont typeface="Arial" pitchFamily="34" charset="0"/>
                  <a:buChar char="•"/>
                </a:pPr>
                <a:r>
                  <a:rPr lang="sk-SK" sz="4000" dirty="0" smtClean="0"/>
                  <a:t>pre </a:t>
                </a:r>
                <a:r>
                  <a:rPr lang="sk-SK" sz="4000" dirty="0" err="1" smtClean="0"/>
                  <a:t>rozpojky</a:t>
                </a:r>
                <a:r>
                  <a:rPr lang="sk-SK" sz="4000" dirty="0" smtClean="0"/>
                  <a:t> </a:t>
                </a:r>
                <a14:m>
                  <m:oMath xmlns:m="http://schemas.openxmlformats.org/officeDocument/2006/math">
                    <m:r>
                      <a:rPr lang="sk-SK" sz="4000" i="1">
                        <a:latin typeface="Cambria Math"/>
                        <a:ea typeface="Cambria Math"/>
                      </a:rPr>
                      <m:t>𝜑</m:t>
                    </m:r>
                    <m:r>
                      <a:rPr lang="sk-SK" sz="4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l-GR" sz="4000" dirty="0" smtClean="0"/>
                  <a:t>&lt;0 (</a:t>
                </a:r>
                <a:r>
                  <a:rPr lang="sk-SK" sz="4000" dirty="0" smtClean="0"/>
                  <a:t>záporná)</a:t>
                </a:r>
                <a:r>
                  <a:rPr lang="sk-SK" sz="4000" dirty="0"/>
                  <a:t> </a:t>
                </a:r>
                <a:r>
                  <a:rPr lang="sk-SK" sz="4000" dirty="0" smtClean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Clr>
                    <a:srgbClr val="002060"/>
                  </a:buClr>
                  <a:buNone/>
                </a:pPr>
                <a:r>
                  <a:rPr lang="sk-SK" sz="4000" dirty="0"/>
                  <a:t> </a:t>
                </a:r>
                <a:r>
                  <a:rPr lang="sk-SK" sz="4000" dirty="0" smtClean="0"/>
                  <a:t>        </a:t>
                </a:r>
                <a:r>
                  <a:rPr lang="sk-SK" sz="4000" dirty="0" smtClean="0">
                    <a:solidFill>
                      <a:srgbClr val="0070C0"/>
                    </a:solidFill>
                  </a:rPr>
                  <a:t>v </a:t>
                </a:r>
                <a:r>
                  <a:rPr lang="sk-SK" sz="4000" dirty="0">
                    <a:solidFill>
                      <a:srgbClr val="0070C0"/>
                    </a:solidFill>
                  </a:rPr>
                  <a:t>okuliaroch </a:t>
                </a:r>
                <a:r>
                  <a:rPr lang="sk-SK" sz="4000" dirty="0" smtClean="0">
                    <a:solidFill>
                      <a:srgbClr val="0070C0"/>
                    </a:solidFill>
                  </a:rPr>
                  <a:t>do diaľky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endParaRPr lang="sk-SK" sz="3200" dirty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endParaRPr lang="sk-SK" sz="3200" dirty="0" smtClean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</a:pPr>
                <a:endParaRPr lang="sk-SK" dirty="0"/>
              </a:p>
            </p:txBody>
          </p:sp>
        </mc:Choice>
        <mc:Fallback xmlns="">
          <p:sp>
            <p:nvSpPr>
              <p:cNvPr id="3" name="Zástupný symbol obsah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3754760" cy="4752528"/>
              </a:xfrm>
              <a:blipFill rotWithShape="1">
                <a:blip r:embed="rId2"/>
                <a:stretch>
                  <a:fillRect l="-1461" t="-385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http://www.optikasiloe.eu/userfiles/image/as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3954343"/>
            <a:ext cx="1899903" cy="74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optikasiloe.eu/userfiles/image/bi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1700808"/>
            <a:ext cx="1899903" cy="65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optikasiloe.eu/userfiles/image/mult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52936"/>
            <a:ext cx="1899903" cy="70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4860032" y="1747585"/>
            <a:ext cx="2232248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k-SK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Bifokálna</a:t>
            </a:r>
            <a:r>
              <a:rPr lang="sk-SK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šošovka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sk-SK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sk-SK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k-SK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Multifokálna</a:t>
            </a:r>
            <a:r>
              <a:rPr lang="sk-SK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šošovka </a:t>
            </a:r>
            <a:r>
              <a:rPr lang="sk-SK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Progress</a:t>
            </a:r>
            <a:endParaRPr lang="sk-SK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sk-SK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sk-SK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k-SK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Multifokálna</a:t>
            </a:r>
            <a:r>
              <a:rPr lang="sk-SK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šošovka – Office</a:t>
            </a:r>
          </a:p>
          <a:p>
            <a:pPr marL="2011680" lvl="7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 marL="2011680" lvl="7" indent="0">
              <a:lnSpc>
                <a:spcPct val="120000"/>
              </a:lnSpc>
              <a:spcBef>
                <a:spcPts val="0"/>
              </a:spcBef>
              <a:buNone/>
            </a:pP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  <a:p>
            <a:pPr marL="265113" lvl="7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k-SK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http://www.optikasiloe.eu</a:t>
            </a:r>
            <a:endParaRPr lang="sk-SK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Usmiata tvár 6"/>
          <p:cNvSpPr/>
          <p:nvPr/>
        </p:nvSpPr>
        <p:spPr>
          <a:xfrm>
            <a:off x="2699792" y="4221088"/>
            <a:ext cx="648072" cy="613178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6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00"/>
                            </p:stCondLst>
                            <p:childTnLst>
                              <p:par>
                                <p:cTn id="15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7" grpId="0" animBg="1"/>
      <p:bldP spid="7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479</TotalTime>
  <Words>249</Words>
  <Application>Microsoft Office PowerPoint</Application>
  <PresentationFormat>Prezentácia na obrazovke (4:3)</PresentationFormat>
  <Paragraphs>97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Tok</vt:lpstr>
      <vt:lpstr>ŠOŠOVKY   </vt:lpstr>
      <vt:lpstr>Šošovky</vt:lpstr>
      <vt:lpstr>Zloženie šošovky</vt:lpstr>
      <vt:lpstr>Spojné šošovky - spojky</vt:lpstr>
      <vt:lpstr>Prezentácia programu PowerPoint</vt:lpstr>
      <vt:lpstr>Rozptylné šošovky - rozptylky</vt:lpstr>
      <vt:lpstr>Prezentácia programu PowerPoint</vt:lpstr>
      <vt:lpstr>Prezentácia programu PowerPoint</vt:lpstr>
      <vt:lpstr>Optická mohutnosť šošovky</vt:lpstr>
      <vt:lpstr>Využitie šošoviek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ŠOŠOVKY</dc:title>
  <dc:creator>justus</dc:creator>
  <cp:lastModifiedBy>Ucitel</cp:lastModifiedBy>
  <cp:revision>51</cp:revision>
  <dcterms:created xsi:type="dcterms:W3CDTF">2030-11-05T12:28:44Z</dcterms:created>
  <dcterms:modified xsi:type="dcterms:W3CDTF">2016-11-07T12:45:02Z</dcterms:modified>
</cp:coreProperties>
</file>