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58" r:id="rId14"/>
  </p:sldIdLst>
  <p:sldSz cx="9144000" cy="6858000" type="screen4x3"/>
  <p:notesSz cx="9926638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792" y="-96"/>
      </p:cViewPr>
      <p:guideLst>
        <p:guide orient="horz" pos="216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2900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2900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fld id="{B2B7DD0F-D510-41D3-AA55-16FF7971C8E6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301543" cy="342900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2800" y="6513910"/>
            <a:ext cx="4301543" cy="342900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4C432E12-AB2A-4B38-992B-1EF9573CB1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986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51B003-6215-47DE-84A1-67F873669AC5}" type="datetimeFigureOut">
              <a:rPr lang="sk-SK" smtClean="0"/>
              <a:t>18. 10. 2015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D03C0C-7DC9-4556-8CE0-C23A5434990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-energy.net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lesk.cas.sk/clanok/88973/stres-bolesti-hlavy-a-malatnost-nechyba-vam-kysli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ockphotos.sk/image.php?img_id=9760432&amp;img_type=1" TargetMode="External"/><Relationship Id="rId5" Type="http://schemas.openxmlformats.org/officeDocument/2006/relationships/hyperlink" Target="http://shopiq.cz/h-racer-auto-na-vodik" TargetMode="External"/><Relationship Id="rId4" Type="http://schemas.openxmlformats.org/officeDocument/2006/relationships/hyperlink" Target="http://www.azm.sk/eshop/index.php?main_page=product_info&amp;products_id=66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2yUsPU6ejM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youtube.com/watch?v=oDidehALh2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1PJTq2xQiQ0" TargetMode="External"/><Relationship Id="rId4" Type="http://schemas.openxmlformats.org/officeDocument/2006/relationships/hyperlink" Target="http://www.stupidvideos.com/video/science_technology/Boat_Float_On_Nothing/?hs444=pv_embed_281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XEz9_-dJgag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Dus%C3%ADk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sk.wikipedia.org/wiki/Ply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Oxid_uhli%C4%8Dit%C3%BD" TargetMode="External"/><Relationship Id="rId5" Type="http://schemas.openxmlformats.org/officeDocument/2006/relationships/hyperlink" Target="http://sk.wikipedia.org/wiki/Arg%C3%B3n" TargetMode="External"/><Relationship Id="rId4" Type="http://schemas.openxmlformats.org/officeDocument/2006/relationships/hyperlink" Target="http://sk.wikipedia.org/wiki/Kysl%C3%A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Vlastnosti plynov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Viera </a:t>
            </a:r>
            <a:r>
              <a:rPr lang="sk-SK" dirty="0" err="1" smtClean="0"/>
              <a:t>Levočová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87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6779096" cy="5904656"/>
          </a:xfrm>
        </p:spPr>
        <p:txBody>
          <a:bodyPr>
            <a:noAutofit/>
          </a:bodyPr>
          <a:lstStyle/>
          <a:p>
            <a:pPr algn="just"/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Oxid uhličitý </a:t>
            </a:r>
            <a:r>
              <a:rPr lang="sk-SK" sz="1800" dirty="0"/>
              <a:t>– je </a:t>
            </a:r>
            <a:r>
              <a:rPr lang="sk-SK" sz="1800" dirty="0" smtClean="0"/>
              <a:t>atmosférický </a:t>
            </a:r>
            <a:r>
              <a:rPr lang="sk-SK" sz="1800" dirty="0"/>
              <a:t>plyn tvorený dvoma atómami kyslíka a jedným atómom uhlíka. Jeho vzorec je </a:t>
            </a:r>
            <a:r>
              <a:rPr lang="sk-SK" sz="1800" dirty="0" smtClean="0"/>
              <a:t>CO</a:t>
            </a:r>
            <a:r>
              <a:rPr lang="sk-SK" sz="1800" baseline="-25000" dirty="0" smtClean="0"/>
              <a:t>2.  </a:t>
            </a:r>
            <a:r>
              <a:rPr lang="sk-SK" sz="1800" dirty="0"/>
              <a:t>Je bezfarebný, nehorľavý, málo reaktívny, ťažší ako vzduch.  Je produktom nášho dýchania</a:t>
            </a:r>
            <a:r>
              <a:rPr lang="sk-SK" sz="1800" dirty="0" smtClean="0"/>
              <a:t>.</a:t>
            </a:r>
          </a:p>
          <a:p>
            <a:pPr lvl="1" algn="just"/>
            <a:r>
              <a:rPr lang="sk-SK" sz="1500" dirty="0"/>
              <a:t> </a:t>
            </a:r>
            <a:r>
              <a:rPr lang="sk-SK" sz="1800" dirty="0" smtClean="0"/>
              <a:t>Využíva sa  napríklad ako hnací plyn, ochranná atmosféra pre         potravinárske účely, je súčasťou perlivých nápojov, náplňou snehových hasiacich prístrojov.</a:t>
            </a:r>
          </a:p>
          <a:p>
            <a:pPr algn="just"/>
            <a:r>
              <a:rPr lang="sk-SK" sz="1800" b="1" dirty="0" smtClean="0">
                <a:solidFill>
                  <a:schemeClr val="accent1">
                    <a:lumMod val="50000"/>
                  </a:schemeClr>
                </a:solidFill>
              </a:rPr>
              <a:t>Vodík</a:t>
            </a:r>
            <a:r>
              <a:rPr lang="sk-SK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800" dirty="0" smtClean="0"/>
              <a:t>– je </a:t>
            </a:r>
            <a:r>
              <a:rPr lang="sk-SK" sz="1800" dirty="0"/>
              <a:t>chemický prvok v Periodickej tabuľke prvkov, ktorý má značku H a 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protónové číslo 1</a:t>
            </a:r>
            <a:r>
              <a:rPr lang="sk-SK" sz="1800" dirty="0"/>
              <a:t>. Vo voľnej prírode sa atómy vodíka nenachádzajú, pri zrode atómového vodíka sa okamžite spája do molekuly </a:t>
            </a:r>
            <a:r>
              <a:rPr lang="sk-SK" sz="1800" dirty="0" smtClean="0"/>
              <a:t>H</a:t>
            </a:r>
            <a:r>
              <a:rPr lang="sk-SK" sz="1800" baseline="-25000" dirty="0" smtClean="0"/>
              <a:t>2.</a:t>
            </a:r>
          </a:p>
          <a:p>
            <a:pPr marL="651510" lvl="2" indent="-285750" algn="just">
              <a:spcBef>
                <a:spcPts val="600"/>
              </a:spcBef>
              <a:buSzPct val="70000"/>
              <a:buFont typeface="Wingdings" pitchFamily="2" charset="2"/>
              <a:buChar char="§"/>
            </a:pPr>
            <a:r>
              <a:rPr lang="sk-SK" dirty="0"/>
              <a:t>Vodík je najjednoduchší chemický prvok , je číry bezfarebný plyn bez chuti a  zápachu. Je najľahší plyn vôbec (14,5-krát ľahší ako vzduch)</a:t>
            </a:r>
          </a:p>
          <a:p>
            <a:pPr lvl="1" algn="just"/>
            <a:r>
              <a:rPr lang="sk-SK" sz="1800" dirty="0" smtClean="0"/>
              <a:t>Používa </a:t>
            </a:r>
            <a:r>
              <a:rPr lang="sk-SK" sz="1800" dirty="0"/>
              <a:t>sa na zváranie a rezanie kovov (kyslíkovo-vodíkovým plameňom</a:t>
            </a:r>
            <a:r>
              <a:rPr lang="sk-SK" sz="1800" dirty="0" smtClean="0"/>
              <a:t>). Tekutý </a:t>
            </a:r>
            <a:r>
              <a:rPr lang="sk-SK" sz="1800" dirty="0"/>
              <a:t>vodík sa používa ako raketové palivo, ale môže byť zdrojom energie i pre iné zariadenia. Vodík sa prepravuje a uchováva v tlakových fľašiach označených červeným pruhom</a:t>
            </a:r>
            <a:r>
              <a:rPr lang="sk-SK" sz="1800" dirty="0" smtClean="0"/>
              <a:t>. </a:t>
            </a:r>
            <a:endParaRPr lang="sk-SK" sz="1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1817"/>
            <a:ext cx="1054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93" y="1556792"/>
            <a:ext cx="1110482" cy="111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08" y="3789040"/>
            <a:ext cx="1087833" cy="1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8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5987008" cy="6069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1800" dirty="0"/>
              <a:t>Vodík je najrozšírenejším prvkom v celom vesmíre a tretí najrozšírenejší na Zemi. Na Zemi sa voľný vodík pri bežných podmienkach nevyskytuje, a preto je viazaný iba v zlúčeninách. Najväčšie množstvo vodíka je viazané vo vode, ktorá pokrýva väčšinu zemského povrchu, ale je viazaný i v rôznych organických i anorganických zlúčeninách.</a:t>
            </a:r>
          </a:p>
          <a:p>
            <a:pPr algn="just"/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Hélium</a:t>
            </a:r>
            <a:r>
              <a:rPr lang="sk-SK" sz="1800" dirty="0"/>
              <a:t> - je chemický prvok v Periodickej tabuľke prvkov, ktorý má značku </a:t>
            </a:r>
            <a:r>
              <a:rPr lang="sk-SK" sz="1800" dirty="0" err="1"/>
              <a:t>He</a:t>
            </a:r>
            <a:r>
              <a:rPr lang="sk-SK" sz="1800" dirty="0"/>
              <a:t> a 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protónové číslo 2</a:t>
            </a:r>
            <a:r>
              <a:rPr lang="sk-SK" sz="1800" dirty="0"/>
              <a:t>. Bezfarebný plyn, bez chuti a zápachu. Vo vesmíre sa vyskytuje vo všetkých svietiacich hviezdach. Využíva sa ako náplň do balónov a vzducholodí. Nie je horľavý ako vodík. No jeho atómy sú veľmi malé, prenikajú cez steny pevných látok a preto veľmi rýchlo vyprchá. S  kyslíkom a dusíkom je zložkou tlakových fliaš určených na potápanie do veľkých hĺbok. Pomocou neho sa dá určiť vek hornín.</a:t>
            </a:r>
          </a:p>
          <a:p>
            <a:pPr algn="just"/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Zemný plyn </a:t>
            </a:r>
            <a:r>
              <a:rPr lang="sk-SK" sz="1800" dirty="0"/>
              <a:t>– je bezfarebný a bez zápachu. Nie je otravný, ale je dusivý. Aby sme cítili jeho únik, dopĺňa sa páchnucim plynom. Využíva sa na vykurovanie – fosílne palivo, ako palivo do automobilov CNG</a:t>
            </a:r>
          </a:p>
          <a:p>
            <a:endParaRPr lang="sk-SK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69" y="4869160"/>
            <a:ext cx="957338" cy="144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2924944"/>
            <a:ext cx="1509909" cy="150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83" y="35494"/>
            <a:ext cx="1054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29" y="1196752"/>
            <a:ext cx="1676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Vlastnosti plynov:</a:t>
            </a:r>
            <a:endParaRPr lang="sk-SK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Plyny sú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tekuté.</a:t>
            </a:r>
          </a:p>
          <a:p>
            <a:pPr marL="457200" indent="-457200">
              <a:buFont typeface="+mj-lt"/>
              <a:buAutoNum type="arabicPeriod"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Sú stlačiteľné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– pružné.</a:t>
            </a:r>
          </a:p>
          <a:p>
            <a:pPr marL="457200" indent="-457200">
              <a:buFont typeface="+mj-lt"/>
              <a:buAutoNum type="arabicPeriod"/>
            </a:pP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Tlak 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plynu v uzavretej nádobe je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rovnaký.</a:t>
            </a:r>
          </a:p>
          <a:p>
            <a:pPr marL="457200" indent="-457200">
              <a:buFont typeface="+mj-lt"/>
              <a:buAutoNum type="arabicPeriod"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Dajú sa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deliť.</a:t>
            </a:r>
          </a:p>
          <a:p>
            <a:pPr marL="457200" indent="-457200">
              <a:buFont typeface="+mj-lt"/>
              <a:buAutoNum type="arabicPeriod"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Prispôsobujú svoj tvar nádobe – sú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rozpínavé.</a:t>
            </a:r>
          </a:p>
          <a:p>
            <a:pPr marL="457200" indent="-457200">
              <a:buFont typeface="+mj-lt"/>
              <a:buAutoNum type="arabicPeriod"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Nemajú svoj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objem.</a:t>
            </a:r>
          </a:p>
          <a:p>
            <a:pPr marL="457200" indent="-457200">
              <a:buFont typeface="+mj-lt"/>
              <a:buAutoNum type="arabicPeriod"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Niektoré plyny majú farbu a 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zápach.</a:t>
            </a:r>
          </a:p>
          <a:p>
            <a:pPr marL="0" indent="0">
              <a:buNone/>
            </a:pPr>
            <a:endParaRPr lang="sk-SK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k-SK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k-SK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k-SK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k-SK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k-SK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6984776" cy="13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28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200" dirty="0">
                <a:hlinkClick r:id="rId2"/>
              </a:rPr>
              <a:t>http://</a:t>
            </a:r>
            <a:r>
              <a:rPr lang="sk-SK" sz="1200" dirty="0" smtClean="0">
                <a:hlinkClick r:id="rId2"/>
              </a:rPr>
              <a:t>lesk.cas.sk/clanok/88973/stres-bolesti-hlavy-a-malatnost-nechyba-vam-kyslik.html</a:t>
            </a:r>
            <a:endParaRPr lang="sk-SK" sz="1200" dirty="0" smtClean="0"/>
          </a:p>
          <a:p>
            <a:r>
              <a:rPr lang="sk-SK" sz="1200" dirty="0" err="1" smtClean="0">
                <a:hlinkClick r:id="rId3"/>
              </a:rPr>
              <a:t>www.learn-energy.net</a:t>
            </a:r>
            <a:endParaRPr lang="sk-SK" sz="1200" dirty="0" smtClean="0"/>
          </a:p>
          <a:p>
            <a:r>
              <a:rPr lang="sk-SK" sz="1200" dirty="0">
                <a:hlinkClick r:id="rId4"/>
              </a:rPr>
              <a:t>http://</a:t>
            </a:r>
            <a:r>
              <a:rPr lang="sk-SK" sz="1200" dirty="0" smtClean="0">
                <a:hlinkClick r:id="rId4"/>
              </a:rPr>
              <a:t>www.azm.sk/eshop/index.php?main_page=product_info&amp;products_id=669</a:t>
            </a:r>
            <a:endParaRPr lang="sk-SK" sz="1200" dirty="0" smtClean="0"/>
          </a:p>
          <a:p>
            <a:r>
              <a:rPr lang="sk-SK" sz="1200" dirty="0">
                <a:hlinkClick r:id="rId5"/>
              </a:rPr>
              <a:t>http://</a:t>
            </a:r>
            <a:r>
              <a:rPr lang="sk-SK" sz="1200" dirty="0" smtClean="0">
                <a:hlinkClick r:id="rId5"/>
              </a:rPr>
              <a:t>shopiq.cz/h-racer-auto-na-vodik</a:t>
            </a:r>
            <a:endParaRPr lang="sk-SK" sz="1200" dirty="0" smtClean="0"/>
          </a:p>
          <a:p>
            <a:r>
              <a:rPr lang="sk-SK" sz="1200" dirty="0" err="1">
                <a:hlinkClick r:id="rId6"/>
              </a:rPr>
              <a:t>www.stockphotos.sk</a:t>
            </a:r>
            <a:endParaRPr lang="sk-SK" sz="1200" dirty="0" smtClean="0"/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0600"/>
            <a:ext cx="1054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7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sz="quarter" idx="1"/>
          </p:nvPr>
        </p:nvSpPr>
        <p:spPr>
          <a:xfrm>
            <a:off x="467544" y="332656"/>
            <a:ext cx="3657600" cy="658368"/>
          </a:xfrm>
        </p:spPr>
        <p:txBody>
          <a:bodyPr/>
          <a:lstStyle/>
          <a:p>
            <a:r>
              <a:rPr lang="sk-SK" dirty="0" smtClean="0"/>
              <a:t>Plynné látky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>
          <a:xfrm>
            <a:off x="4499992" y="332656"/>
            <a:ext cx="3657600" cy="658368"/>
          </a:xfrm>
        </p:spPr>
        <p:txBody>
          <a:bodyPr/>
          <a:lstStyle/>
          <a:p>
            <a:r>
              <a:rPr lang="sk-SK" dirty="0" smtClean="0"/>
              <a:t>Plynné telesá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531134" cy="148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29718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3" y="4809539"/>
            <a:ext cx="1834149" cy="183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shopiq.cz/files/vesmir/h-racer/h-racer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65" y="2785720"/>
            <a:ext cx="3017573" cy="22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13" y="1340768"/>
            <a:ext cx="2136692" cy="16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50571"/>
            <a:ext cx="19145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81" y="839750"/>
            <a:ext cx="1051086" cy="100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4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Plyny sú tekuté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sz="2000" dirty="0" smtClean="0">
              <a:hlinkClick r:id="rId2"/>
            </a:endParaRPr>
          </a:p>
          <a:p>
            <a:endParaRPr lang="sk-SK" sz="2000" dirty="0">
              <a:hlinkClick r:id="rId2"/>
            </a:endParaRPr>
          </a:p>
          <a:p>
            <a:endParaRPr lang="sk-SK" sz="2000" dirty="0" smtClean="0">
              <a:hlinkClick r:id="rId2"/>
            </a:endParaRPr>
          </a:p>
          <a:p>
            <a:endParaRPr lang="sk-SK" sz="2000" dirty="0">
              <a:hlinkClick r:id="rId2"/>
            </a:endParaRPr>
          </a:p>
          <a:p>
            <a:endParaRPr lang="sk-SK" sz="2000" dirty="0" smtClean="0">
              <a:hlinkClick r:id="rId2"/>
            </a:endParaRPr>
          </a:p>
          <a:p>
            <a:endParaRPr lang="sk-SK" sz="2000" dirty="0">
              <a:hlinkClick r:id="rId2"/>
            </a:endParaRPr>
          </a:p>
          <a:p>
            <a:r>
              <a:rPr lang="sk-SK" sz="1800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sk-SK" sz="1800" dirty="0">
                <a:solidFill>
                  <a:srgbClr val="FF0000"/>
                </a:solidFill>
                <a:hlinkClick r:id="rId2"/>
              </a:rPr>
              <a:t>://</a:t>
            </a:r>
            <a:r>
              <a:rPr lang="sk-SK" sz="1800" dirty="0" smtClean="0">
                <a:solidFill>
                  <a:srgbClr val="FF0000"/>
                </a:solidFill>
                <a:hlinkClick r:id="rId2"/>
              </a:rPr>
              <a:t>www.youtube.com/watch?v=oDidehALh28</a:t>
            </a:r>
            <a:endParaRPr lang="sk-SK" sz="1800" dirty="0" smtClean="0">
              <a:solidFill>
                <a:srgbClr val="FF0000"/>
              </a:solidFill>
            </a:endParaRPr>
          </a:p>
          <a:p>
            <a:r>
              <a:rPr lang="sk-SK" sz="18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sk-SK" sz="1800" dirty="0" smtClean="0">
                <a:solidFill>
                  <a:srgbClr val="FF0000"/>
                </a:solidFill>
                <a:hlinkClick r:id="rId3"/>
              </a:rPr>
              <a:t>www.youtube.com/watch?v=L2yUsPU6ejM</a:t>
            </a:r>
            <a:endParaRPr lang="sk-SK" sz="1800" dirty="0" smtClean="0">
              <a:solidFill>
                <a:srgbClr val="FF0000"/>
              </a:solidFill>
            </a:endParaRPr>
          </a:p>
          <a:p>
            <a:r>
              <a:rPr lang="sk-SK" sz="18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sk-SK" sz="1800" dirty="0">
                <a:solidFill>
                  <a:srgbClr val="FF0000"/>
                </a:solidFill>
                <a:hlinkClick r:id="rId4"/>
              </a:rPr>
              <a:t>://www.stupidvideos.com/video/science_technology/Boat_Float_On_Nothing/?</a:t>
            </a:r>
            <a:r>
              <a:rPr lang="sk-SK" sz="1800" dirty="0" smtClean="0">
                <a:solidFill>
                  <a:srgbClr val="FF0000"/>
                </a:solidFill>
                <a:hlinkClick r:id="rId4"/>
              </a:rPr>
              <a:t>hs444=pv_embed_28113#28113</a:t>
            </a:r>
            <a:endParaRPr lang="sk-SK" sz="1800" dirty="0" smtClean="0">
              <a:solidFill>
                <a:srgbClr val="FF0000"/>
              </a:solidFill>
            </a:endParaRPr>
          </a:p>
          <a:p>
            <a:r>
              <a:rPr lang="sk-SK" sz="1800" dirty="0">
                <a:hlinkClick r:id="rId5"/>
              </a:rPr>
              <a:t>https://</a:t>
            </a:r>
            <a:r>
              <a:rPr lang="sk-SK" sz="1800" dirty="0" smtClean="0">
                <a:hlinkClick r:id="rId5"/>
              </a:rPr>
              <a:t>www.youtube.com/watch?v=1PJTq2xQiQ0</a:t>
            </a:r>
            <a:endParaRPr lang="sk-SK" sz="1800" dirty="0" smtClean="0"/>
          </a:p>
          <a:p>
            <a:endParaRPr lang="sk-SK" sz="1800" dirty="0"/>
          </a:p>
          <a:p>
            <a:endParaRPr lang="sk-SK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054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2386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8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Sú stlačiteľné - pružné</a:t>
            </a:r>
            <a:endParaRPr lang="sk-S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0" y="1988840"/>
            <a:ext cx="4224128" cy="261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13" y="177281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054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3" y="4797152"/>
            <a:ext cx="4123810" cy="17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7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3. Tlak plynu v uzavretej nádobe je rovnaký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0600"/>
            <a:ext cx="1054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7" y="27994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14439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03" y="329955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5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4. Dajú sa deliť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0600"/>
            <a:ext cx="1054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40894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82" y="4221088"/>
            <a:ext cx="3047780" cy="18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87" y="139072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04" y="2034044"/>
            <a:ext cx="3323810" cy="14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5. Prispôsobujú svoj tvar nádobe – sú rozpínavé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0600"/>
            <a:ext cx="1054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16" y="2060848"/>
            <a:ext cx="2304256" cy="180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24" y="4201481"/>
            <a:ext cx="2592288" cy="192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28" y="4124527"/>
            <a:ext cx="1385515" cy="20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762" y="22904"/>
            <a:ext cx="7467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6. Nemajú svoj objem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390725"/>
            <a:ext cx="7467600" cy="5083227"/>
          </a:xfrm>
        </p:spPr>
        <p:txBody>
          <a:bodyPr/>
          <a:lstStyle/>
          <a:p>
            <a:pPr algn="just" fontAlgn="base"/>
            <a:r>
              <a:rPr lang="sk-SK" sz="1800" dirty="0"/>
              <a:t>Plyny </a:t>
            </a:r>
            <a:r>
              <a:rPr lang="sk-SK" sz="1800" b="1" dirty="0"/>
              <a:t>zaberajú v priestore určitý objem</a:t>
            </a:r>
            <a:r>
              <a:rPr lang="sk-SK" sz="1800" dirty="0"/>
              <a:t> (Ak ponoríme prevrátený prázdny pohár do vody, môžeme pozorovať, že aj po zatlačení pohára hlbšie do vody sa tento pohár nenaplní, lebo určitý objem v ňom zaberá vzduch</a:t>
            </a:r>
            <a:r>
              <a:rPr lang="sk-SK" sz="1800" dirty="0" smtClean="0"/>
              <a:t>.)</a:t>
            </a:r>
          </a:p>
          <a:p>
            <a:pPr algn="just" fontAlgn="base"/>
            <a:endParaRPr lang="sk-SK" sz="1800" dirty="0"/>
          </a:p>
          <a:p>
            <a:pPr algn="just" fontAlgn="base"/>
            <a:endParaRPr lang="sk-SK" sz="1800" dirty="0" smtClean="0"/>
          </a:p>
          <a:p>
            <a:pPr algn="just" fontAlgn="base"/>
            <a:endParaRPr lang="sk-SK" sz="1800" dirty="0" smtClean="0">
              <a:solidFill>
                <a:srgbClr val="0070C0"/>
              </a:solidFill>
            </a:endParaRPr>
          </a:p>
          <a:p>
            <a:pPr algn="just" fontAlgn="base"/>
            <a:endParaRPr lang="sk-SK" sz="1800" dirty="0" smtClean="0">
              <a:solidFill>
                <a:srgbClr val="0070C0"/>
              </a:solidFill>
            </a:endParaRPr>
          </a:p>
          <a:p>
            <a:pPr algn="just" fontAlgn="base"/>
            <a:r>
              <a:rPr lang="sk-SK" sz="1800" u="sng" dirty="0">
                <a:solidFill>
                  <a:srgbClr val="0070C0"/>
                </a:solidFill>
                <a:hlinkClick r:id="rId2"/>
              </a:rPr>
              <a:t>http://www.youtube.com/watch?v=XEz9_-dJgag&amp;feature=related</a:t>
            </a:r>
            <a:endParaRPr lang="sk-SK" sz="1800" dirty="0">
              <a:solidFill>
                <a:srgbClr val="0070C0"/>
              </a:solidFill>
            </a:endParaRPr>
          </a:p>
          <a:p>
            <a:pPr algn="just" fontAlgn="base"/>
            <a:r>
              <a:rPr lang="sk-SK" sz="1800" b="1" dirty="0" smtClean="0"/>
              <a:t>Objem </a:t>
            </a:r>
            <a:r>
              <a:rPr lang="sk-SK" sz="1800" b="1" dirty="0"/>
              <a:t>plynov nie je stály</a:t>
            </a:r>
            <a:r>
              <a:rPr lang="sk-SK" sz="1800" dirty="0"/>
              <a:t> (Ak rozviažeme balón naplnený plynom, tento sa veľmi rýchlo rozptýli do okolia)</a:t>
            </a:r>
          </a:p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0600"/>
            <a:ext cx="1054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276872"/>
            <a:ext cx="34385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71" y="5085184"/>
            <a:ext cx="46672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0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504" y="-243408"/>
            <a:ext cx="7977212" cy="1143000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7. Niektoré plyny majú farbu a zápach</a:t>
            </a:r>
            <a:endParaRPr lang="sk-S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2978941"/>
              </p:ext>
            </p:extLst>
          </p:nvPr>
        </p:nvGraphicFramePr>
        <p:xfrm>
          <a:off x="389574" y="1134125"/>
          <a:ext cx="4326442" cy="1953419"/>
        </p:xfrm>
        <a:graphic>
          <a:graphicData uri="http://schemas.openxmlformats.org/drawingml/2006/table">
            <a:tbl>
              <a:tblPr/>
              <a:tblGrid>
                <a:gridCol w="2163221"/>
                <a:gridCol w="2163221"/>
              </a:tblGrid>
              <a:tr h="490379">
                <a:tc>
                  <a:txBody>
                    <a:bodyPr/>
                    <a:lstStyle/>
                    <a:p>
                      <a:r>
                        <a:rPr lang="sk-SK" dirty="0"/>
                        <a:t>Podiel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2" tooltip="Plyn"/>
                        </a:rPr>
                        <a:t>Plyn</a:t>
                      </a:r>
                      <a:endParaRPr lang="sk-S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78,084 %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hlinkClick r:id="rId3" tooltip="Dusík"/>
                        </a:rPr>
                        <a:t>dusík</a:t>
                      </a:r>
                      <a:r>
                        <a:rPr lang="sk-SK" dirty="0"/>
                        <a:t> (N</a:t>
                      </a:r>
                      <a:r>
                        <a:rPr lang="sk-SK" baseline="-25000" dirty="0"/>
                        <a:t>2</a:t>
                      </a:r>
                      <a:r>
                        <a:rPr lang="sk-SK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20,947 %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hlinkClick r:id="rId4" tooltip="Kyslík"/>
                        </a:rPr>
                        <a:t>kyslík</a:t>
                      </a:r>
                      <a:r>
                        <a:rPr lang="sk-SK" dirty="0"/>
                        <a:t> (O</a:t>
                      </a:r>
                      <a:r>
                        <a:rPr lang="sk-SK" baseline="-25000" dirty="0"/>
                        <a:t>2</a:t>
                      </a:r>
                      <a:r>
                        <a:rPr lang="sk-SK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/>
                        <a:t>0,934 %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hlinkClick r:id="rId5" tooltip="Argón"/>
                        </a:rPr>
                        <a:t>argón</a:t>
                      </a:r>
                      <a:r>
                        <a:rPr lang="sk-SK" dirty="0"/>
                        <a:t> (</a:t>
                      </a:r>
                      <a:r>
                        <a:rPr lang="sk-SK" dirty="0" err="1"/>
                        <a:t>Ar</a:t>
                      </a:r>
                      <a:r>
                        <a:rPr lang="sk-SK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 dirty="0"/>
                        <a:t>0,033 %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hlinkClick r:id="rId6" tooltip="Oxid uhličitý"/>
                        </a:rPr>
                        <a:t>oxid uhličitý</a:t>
                      </a:r>
                      <a:r>
                        <a:rPr lang="sk-SK" dirty="0"/>
                        <a:t> (CO</a:t>
                      </a:r>
                      <a:r>
                        <a:rPr lang="sk-SK" baseline="-25000" dirty="0"/>
                        <a:t>2</a:t>
                      </a:r>
                      <a:r>
                        <a:rPr lang="sk-SK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36712"/>
            <a:ext cx="1054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36096" y="19888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0,002 ostatné plyny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65786" y="3212976"/>
            <a:ext cx="75625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Dusík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dirty="0" smtClean="0"/>
              <a:t>– je chemický prvok v Periodickej tabuľke prvkov, ktorý má značku N a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protónové číslo 7</a:t>
            </a:r>
            <a:r>
              <a:rPr lang="sk-SK" dirty="0" smtClean="0"/>
              <a:t>. Je to plyn bez farby a zápachu.</a:t>
            </a:r>
          </a:p>
          <a:p>
            <a:pPr algn="just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Kyslík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dirty="0" smtClean="0"/>
              <a:t>– je chemický prvok v Periodickej tabuľke prvkov, ktorý má značku O a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protónové číslo 8</a:t>
            </a:r>
            <a:r>
              <a:rPr lang="sk-SK" dirty="0" smtClean="0"/>
              <a:t>. Je to bezfarebný plyn. V kvapalnom a tuhom stave má svetlomodrú farbu ako modrá obloha. No jeho farba s tým nesúvisí. Obloha by bola modrá aj keby tam žiaden kyslík nebol.</a:t>
            </a:r>
          </a:p>
          <a:p>
            <a:pPr algn="just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Argón</a:t>
            </a:r>
            <a:r>
              <a:rPr lang="sk-SK" dirty="0" smtClean="0"/>
              <a:t> - </a:t>
            </a:r>
            <a:r>
              <a:rPr lang="sk-SK" dirty="0"/>
              <a:t>je chemický prvok v Periodickej tabuľke prvkov, ktorý má značku </a:t>
            </a:r>
            <a:r>
              <a:rPr lang="sk-SK" dirty="0" err="1" smtClean="0"/>
              <a:t>Ar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protónové číslo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sk-SK" dirty="0"/>
              <a:t>. </a:t>
            </a:r>
            <a:r>
              <a:rPr lang="sk-SK" dirty="0" smtClean="0"/>
              <a:t>Je bezfarebné jednoatómový vzácny plyn bez chuti a zápachu.</a:t>
            </a:r>
          </a:p>
          <a:p>
            <a:pPr algn="just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0196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431</TotalTime>
  <Words>675</Words>
  <Application>Microsoft Office PowerPoint</Application>
  <PresentationFormat>Prezentácia na obrazovke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Zdobené</vt:lpstr>
      <vt:lpstr>Vlastnosti plynov</vt:lpstr>
      <vt:lpstr>Prezentácia programu PowerPoint</vt:lpstr>
      <vt:lpstr>Plyny sú tekuté</vt:lpstr>
      <vt:lpstr>Sú stlačiteľné - pružné</vt:lpstr>
      <vt:lpstr>3. Tlak plynu v uzavretej nádobe je rovnaký</vt:lpstr>
      <vt:lpstr>4. Dajú sa deliť</vt:lpstr>
      <vt:lpstr>5. Prispôsobujú svoj tvar nádobe – sú rozpínavé</vt:lpstr>
      <vt:lpstr>6. Nemajú svoj objem</vt:lpstr>
      <vt:lpstr>7. Niektoré plyny majú farbu a zápach</vt:lpstr>
      <vt:lpstr>Prezentácia programu PowerPoint</vt:lpstr>
      <vt:lpstr>Prezentácia programu PowerPoint</vt:lpstr>
      <vt:lpstr>Vlastnosti plynov: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Vlastnosti plynov</dc:title>
  <dc:creator>Ucitel</dc:creator>
  <cp:lastModifiedBy>Ucitel</cp:lastModifiedBy>
  <cp:revision>33</cp:revision>
  <cp:lastPrinted>2013-10-17T09:13:49Z</cp:lastPrinted>
  <dcterms:created xsi:type="dcterms:W3CDTF">2013-02-01T20:33:57Z</dcterms:created>
  <dcterms:modified xsi:type="dcterms:W3CDTF">2015-10-18T18:48:14Z</dcterms:modified>
</cp:coreProperties>
</file>